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5"/>
  </p:notesMasterIdLst>
  <p:sldIdLst>
    <p:sldId id="256" r:id="rId5"/>
    <p:sldId id="341" r:id="rId6"/>
    <p:sldId id="382" r:id="rId7"/>
    <p:sldId id="366" r:id="rId8"/>
    <p:sldId id="385" r:id="rId9"/>
    <p:sldId id="367" r:id="rId10"/>
    <p:sldId id="384" r:id="rId11"/>
    <p:sldId id="383" r:id="rId12"/>
    <p:sldId id="281" r:id="rId13"/>
    <p:sldId id="291" r:id="rId14"/>
    <p:sldId id="349" r:id="rId15"/>
    <p:sldId id="354" r:id="rId16"/>
    <p:sldId id="355" r:id="rId17"/>
    <p:sldId id="350" r:id="rId18"/>
    <p:sldId id="356" r:id="rId19"/>
    <p:sldId id="357" r:id="rId20"/>
    <p:sldId id="351" r:id="rId21"/>
    <p:sldId id="358" r:id="rId22"/>
    <p:sldId id="359" r:id="rId23"/>
    <p:sldId id="352" r:id="rId24"/>
    <p:sldId id="360" r:id="rId25"/>
    <p:sldId id="361" r:id="rId26"/>
    <p:sldId id="353" r:id="rId27"/>
    <p:sldId id="362" r:id="rId28"/>
    <p:sldId id="363" r:id="rId29"/>
    <p:sldId id="295" r:id="rId30"/>
    <p:sldId id="286" r:id="rId31"/>
    <p:sldId id="318" r:id="rId32"/>
    <p:sldId id="386" r:id="rId33"/>
    <p:sldId id="303" r:id="rId3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A22"/>
    <a:srgbClr val="00DEFF"/>
    <a:srgbClr val="F5E5DF"/>
    <a:srgbClr val="70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74C31-32D3-48AC-9B1D-594B2D2F7CF1}" v="228" dt="2025-06-22T01:45:28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70803" autoAdjust="0"/>
  </p:normalViewPr>
  <p:slideViewPr>
    <p:cSldViewPr snapToGrid="0">
      <p:cViewPr varScale="1">
        <p:scale>
          <a:sx n="71" d="100"/>
          <a:sy n="71" d="100"/>
        </p:scale>
        <p:origin x="20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BE08822-C008-4277-8891-F0697587B849}" type="datetimeFigureOut">
              <a:t>כ"ו/סיון/תשפ"ה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/>
              <a:t>Click to edit Master text styles</a:t>
            </a:r>
          </a:p>
          <a:p>
            <a:pPr lvl="1"/>
            <a:r>
              <a:rPr lang="he-IL"/>
              <a:t>Second level</a:t>
            </a:r>
          </a:p>
          <a:p>
            <a:pPr lvl="2"/>
            <a:r>
              <a:rPr lang="he-IL"/>
              <a:t>Third level</a:t>
            </a:r>
          </a:p>
          <a:p>
            <a:pPr lvl="3"/>
            <a:r>
              <a:rPr lang="he-IL"/>
              <a:t>Fourth level</a:t>
            </a:r>
          </a:p>
          <a:p>
            <a:pPr lvl="4"/>
            <a:r>
              <a:rPr lang="he-I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FF1A6BC-A9AA-4B0F-9979-7C5154B42ABA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701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148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 fontAlgn="ctr"/>
            <a:endParaRPr lang="he-I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796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431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52CA-16FC-233E-51ED-1E0881D4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DF05254-213D-3B19-EAFD-8B6105AD9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9500050-1E8E-731C-3963-339C23EE4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418410B-C046-961D-B510-0C0863619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473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698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49430-7AAF-B75D-E7C9-AA453702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EC740B8-7931-9EF3-3E20-DFD8DD711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41025F4-D409-EDED-C47F-CC17EA0C4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3E80A01-D451-350C-98AC-778AD29B4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230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209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310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796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369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220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711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79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016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56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75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6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417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839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84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3637-680F-4EEF-9D5F-A6EB1DA35875}" type="datetimeFigureOut">
              <a:rPr lang="he-IL" smtClean="0"/>
              <a:t>כ"ו/סיון/תשפ"ה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6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" Target="slide13.xml"/><Relationship Id="rId5" Type="http://schemas.microsoft.com/office/2007/relationships/media" Target="../media/media13.m4a"/><Relationship Id="rId10" Type="http://schemas.openxmlformats.org/officeDocument/2006/relationships/image" Target="../media/image5.png"/><Relationship Id="rId4" Type="http://schemas.openxmlformats.org/officeDocument/2006/relationships/audio" Target="../media/media12.m4a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slide" Target="slide1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slide" Target="slide16.xml"/><Relationship Id="rId5" Type="http://schemas.microsoft.com/office/2007/relationships/media" Target="../media/media18.m4a"/><Relationship Id="rId10" Type="http://schemas.openxmlformats.org/officeDocument/2006/relationships/image" Target="../media/image4.png"/><Relationship Id="rId4" Type="http://schemas.openxmlformats.org/officeDocument/2006/relationships/audio" Target="../media/media17.m4a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image" Target="../media/image10.png"/><Relationship Id="rId5" Type="http://schemas.microsoft.com/office/2007/relationships/media" Target="../media/media23.m4a"/><Relationship Id="rId10" Type="http://schemas.openxmlformats.org/officeDocument/2006/relationships/slide" Target="slide18.xml"/><Relationship Id="rId4" Type="http://schemas.openxmlformats.org/officeDocument/2006/relationships/audio" Target="../media/media22.m4a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9.pn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slide" Target="slide21.xml"/><Relationship Id="rId5" Type="http://schemas.microsoft.com/office/2007/relationships/media" Target="../media/media28.m4a"/><Relationship Id="rId10" Type="http://schemas.openxmlformats.org/officeDocument/2006/relationships/image" Target="../media/image4.png"/><Relationship Id="rId4" Type="http://schemas.openxmlformats.org/officeDocument/2006/relationships/audio" Target="../media/media27.m4a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21.png"/><Relationship Id="rId5" Type="http://schemas.microsoft.com/office/2007/relationships/media" Target="../media/media31.m4a"/><Relationship Id="rId10" Type="http://schemas.openxmlformats.org/officeDocument/2006/relationships/image" Target="../media/image20.png"/><Relationship Id="rId4" Type="http://schemas.openxmlformats.org/officeDocument/2006/relationships/audio" Target="../media/media30.m4a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3.mp4"/><Relationship Id="rId7" Type="http://schemas.openxmlformats.org/officeDocument/2006/relationships/slide" Target="slide26.xml"/><Relationship Id="rId12" Type="http://schemas.openxmlformats.org/officeDocument/2006/relationships/image" Target="../media/image2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video" Target="../media/media33.mp4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500458"/>
            <a:ext cx="12191999" cy="1824784"/>
          </a:xfrm>
        </p:spPr>
        <p:txBody>
          <a:bodyPr>
            <a:normAutofit/>
          </a:bodyPr>
          <a:lstStyle/>
          <a:p>
            <a:r>
              <a:rPr lang="he-IL" sz="6700" b="1" dirty="0">
                <a:cs typeface="+mn-cs"/>
              </a:rPr>
              <a:t>דוד וגוליית</a:t>
            </a:r>
            <a:br>
              <a:rPr lang="he-IL" b="1" dirty="0">
                <a:cs typeface="+mn-cs"/>
              </a:rPr>
            </a:br>
            <a:r>
              <a:rPr lang="he-IL" sz="3100" dirty="0">
                <a:cs typeface="+mn-cs"/>
              </a:rPr>
              <a:t>סיפור ופעילויות</a:t>
            </a:r>
            <a:endParaRPr lang="he-IL" dirty="0"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F265220-EAA9-F3CA-66F1-370A503F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6" y="5938484"/>
            <a:ext cx="848135" cy="834813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81660D5-A4E0-214F-B8E6-88FA49BD2597}"/>
              </a:ext>
            </a:extLst>
          </p:cNvPr>
          <p:cNvSpPr txBox="1"/>
          <p:nvPr/>
        </p:nvSpPr>
        <p:spPr>
          <a:xfrm>
            <a:off x="0" y="6357542"/>
            <a:ext cx="121353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/>
              <a:t>כתיבה: ד"ר ניצן כהן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FE05F84-1A4B-5107-5361-2AB0EDA70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844" y="6031268"/>
            <a:ext cx="2971156" cy="321674"/>
          </a:xfrm>
          <a:prstGeom prst="rect">
            <a:avLst/>
          </a:prstGeom>
        </p:spPr>
      </p:pic>
      <p:pic>
        <p:nvPicPr>
          <p:cNvPr id="4" name="תמונה 3" descr="תמונה שמכילה טקסט, גופן, גרפיקה, לוגו&#10;&#10;התיאור נוצר באופן אוטומטי">
            <a:extLst>
              <a:ext uri="{FF2B5EF4-FFF2-40B4-BE49-F238E27FC236}">
                <a16:creationId xmlns:a16="http://schemas.microsoft.com/office/drawing/2014/main" id="{50519616-E34D-84D2-FAFA-38C2A804D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08" y="6348341"/>
            <a:ext cx="2435229" cy="57870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5D26276-9D77-97C2-0FD2-688B4C185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73" y="1142826"/>
            <a:ext cx="5291266" cy="52912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FFA6437-3507-AC68-5605-3863A7DF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951" y="2607253"/>
            <a:ext cx="3142003" cy="3142003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82A1F44-2315-A6A7-FF8B-1DFF48F63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18480849-AF42-6C34-30FC-CA510DA01CD7}"/>
              </a:ext>
            </a:extLst>
          </p:cNvPr>
          <p:cNvSpPr/>
          <p:nvPr/>
        </p:nvSpPr>
        <p:spPr>
          <a:xfrm>
            <a:off x="0" y="31408"/>
            <a:ext cx="12191999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סדרת סיפורי התורה בהנגשה לשונית לצעירים עם מוגבלות שכלית התפתחותית בינונית וקשה</a:t>
            </a:r>
          </a:p>
        </p:txBody>
      </p:sp>
    </p:spTree>
    <p:extLst>
      <p:ext uri="{BB962C8B-B14F-4D97-AF65-F5344CB8AC3E}">
        <p14:creationId xmlns:p14="http://schemas.microsoft.com/office/powerpoint/2010/main" val="370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530667-AB71-0FEB-772C-26ACFA4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000" b="1">
                <a:cs typeface="+mn-cs"/>
              </a:rPr>
              <a:t>פעילות לתלמיד</a:t>
            </a:r>
            <a:br>
              <a:rPr lang="he-IL" sz="6000" b="1">
                <a:cs typeface="+mn-cs"/>
              </a:rPr>
            </a:br>
            <a:r>
              <a:rPr lang="he-IL" sz="3600">
                <a:cs typeface="+mn-cs"/>
              </a:rPr>
              <a:t>ענה על השאלה</a:t>
            </a:r>
            <a:endParaRPr lang="he-IL" sz="600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823228A-9041-7492-6C4F-F8F4009E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2941320"/>
            <a:ext cx="3134106" cy="3134106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BE2712F-61BD-FDC7-B24C-56443CA00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99DD25-52EB-3B80-617A-F1A8AE6A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מי נלחם בעם ישראל?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5A31A2A-B096-7BCD-A88C-FB00735A6FD4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פלישתים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1983B40-61CF-11AD-2F96-EA460444D1EC}"/>
              </a:ext>
            </a:extLst>
          </p:cNvPr>
          <p:cNvSpPr/>
          <p:nvPr/>
        </p:nvSpPr>
        <p:spPr>
          <a:xfrm>
            <a:off x="1987317" y="1690687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רועי צאן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EF1F1EEE-753B-0E48-FEAF-13A0688DF0AE}"/>
              </a:ext>
            </a:extLst>
          </p:cNvPr>
          <p:cNvGrpSpPr/>
          <p:nvPr/>
        </p:nvGrpSpPr>
        <p:grpSpPr>
          <a:xfrm>
            <a:off x="7948488" y="2870401"/>
            <a:ext cx="2722387" cy="2172675"/>
            <a:chOff x="8091577" y="2527314"/>
            <a:chExt cx="2722387" cy="2172675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71546788-D911-74BF-5087-8DB5C73D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7093" y="2845217"/>
              <a:ext cx="1536871" cy="1536871"/>
            </a:xfrm>
            <a:prstGeom prst="rect">
              <a:avLst/>
            </a:prstGeom>
          </p:spPr>
        </p:pic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57E6AEAB-145C-6F6F-F844-5BBD789F940C}"/>
                </a:ext>
              </a:extLst>
            </p:cNvPr>
            <p:cNvGrpSpPr/>
            <p:nvPr/>
          </p:nvGrpSpPr>
          <p:grpSpPr>
            <a:xfrm>
              <a:off x="8091577" y="2527314"/>
              <a:ext cx="2117693" cy="2172675"/>
              <a:chOff x="8447388" y="2602573"/>
              <a:chExt cx="2117693" cy="2172675"/>
            </a:xfrm>
          </p:grpSpPr>
          <p:pic>
            <p:nvPicPr>
              <p:cNvPr id="9" name="תמונה 8">
                <a:extLst>
                  <a:ext uri="{FF2B5EF4-FFF2-40B4-BE49-F238E27FC236}">
                    <a16:creationId xmlns:a16="http://schemas.microsoft.com/office/drawing/2014/main" id="{06BB1D8D-3A4B-9BE0-8F23-E36492452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47388" y="3238377"/>
                <a:ext cx="1536871" cy="1536871"/>
              </a:xfrm>
              <a:prstGeom prst="rect">
                <a:avLst/>
              </a:prstGeom>
            </p:spPr>
          </p:pic>
          <p:pic>
            <p:nvPicPr>
              <p:cNvPr id="12" name="תמונה 11">
                <a:extLst>
                  <a:ext uri="{FF2B5EF4-FFF2-40B4-BE49-F238E27FC236}">
                    <a16:creationId xmlns:a16="http://schemas.microsoft.com/office/drawing/2014/main" id="{0ADD3CBE-797D-DD31-A54D-676E259A4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28210" y="2995732"/>
                <a:ext cx="1536871" cy="1536871"/>
              </a:xfrm>
              <a:prstGeom prst="rect">
                <a:avLst/>
              </a:prstGeom>
            </p:spPr>
          </p:pic>
          <p:pic>
            <p:nvPicPr>
              <p:cNvPr id="13" name="תמונה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5CFD085-880D-3B08-B27E-B7C051A26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06484" y="2602573"/>
                <a:ext cx="1536871" cy="1536871"/>
              </a:xfrm>
              <a:prstGeom prst="rect">
                <a:avLst/>
              </a:prstGeom>
            </p:spPr>
          </p:pic>
        </p:grp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D8AE3CFE-E7C0-52BA-4F58-269539E997F2}"/>
              </a:ext>
            </a:extLst>
          </p:cNvPr>
          <p:cNvGrpSpPr/>
          <p:nvPr/>
        </p:nvGrpSpPr>
        <p:grpSpPr>
          <a:xfrm>
            <a:off x="1987317" y="2870401"/>
            <a:ext cx="2579298" cy="2027276"/>
            <a:chOff x="2125819" y="2624363"/>
            <a:chExt cx="2207349" cy="1690045"/>
          </a:xfrm>
        </p:grpSpPr>
        <p:pic>
          <p:nvPicPr>
            <p:cNvPr id="19" name="תמונה 18">
              <a:extLst>
                <a:ext uri="{FF2B5EF4-FFF2-40B4-BE49-F238E27FC236}">
                  <a16:creationId xmlns:a16="http://schemas.microsoft.com/office/drawing/2014/main" id="{C0BEE4D1-F12F-DCB6-BBDF-EE354FD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063" y="2624363"/>
              <a:ext cx="1126105" cy="1126105"/>
            </a:xfrm>
            <a:prstGeom prst="rect">
              <a:avLst/>
            </a:prstGeom>
          </p:spPr>
        </p:pic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C5952A5A-502B-CA34-C622-7C3828B74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84915" y="3188303"/>
              <a:ext cx="1126105" cy="1126105"/>
            </a:xfrm>
            <a:prstGeom prst="rect">
              <a:avLst/>
            </a:prstGeom>
          </p:spPr>
        </p:pic>
        <p:pic>
          <p:nvPicPr>
            <p:cNvPr id="21" name="תמונה 20">
              <a:extLst>
                <a:ext uri="{FF2B5EF4-FFF2-40B4-BE49-F238E27FC236}">
                  <a16:creationId xmlns:a16="http://schemas.microsoft.com/office/drawing/2014/main" id="{C75C9A6E-1B99-A445-2DDF-9F1C8317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25819" y="2625251"/>
              <a:ext cx="1126105" cy="1126105"/>
            </a:xfrm>
            <a:prstGeom prst="rect">
              <a:avLst/>
            </a:prstGeom>
          </p:spPr>
        </p:pic>
        <p:pic>
          <p:nvPicPr>
            <p:cNvPr id="18" name="תמונה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C9084A7-1AB2-168C-9756-D41A3D955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85337" y="3187415"/>
              <a:ext cx="1126105" cy="1126105"/>
            </a:xfrm>
            <a:prstGeom prst="rect">
              <a:avLst/>
            </a:prstGeom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487B8089-1B8D-1708-0CD8-86EB43482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2439" y="0"/>
            <a:ext cx="914703" cy="91470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DF97104-2C6F-31C5-E69D-F110B9EF0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6497" y="914703"/>
            <a:ext cx="406400" cy="406400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CE0CC1C-045C-4C29-E7FF-565E23F55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01483" y="1690687"/>
            <a:ext cx="406400" cy="406400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6B74425-A616-D356-5A98-669305BF1C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7476" y="1690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מצוין! עם ישראל נלחם בפלשתים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014A6BC9-4863-7DB3-2DAD-4B71EC231916}"/>
              </a:ext>
            </a:extLst>
          </p:cNvPr>
          <p:cNvGrpSpPr/>
          <p:nvPr/>
        </p:nvGrpSpPr>
        <p:grpSpPr>
          <a:xfrm>
            <a:off x="5431766" y="2907979"/>
            <a:ext cx="2722387" cy="2172675"/>
            <a:chOff x="8091577" y="2527314"/>
            <a:chExt cx="2722387" cy="2172675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15F6E22B-A9A0-3152-B37B-4D6EC195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7093" y="2845217"/>
              <a:ext cx="1536871" cy="1536871"/>
            </a:xfrm>
            <a:prstGeom prst="rect">
              <a:avLst/>
            </a:prstGeom>
          </p:spPr>
        </p:pic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E874E181-2470-46BA-D111-A3332B9773BD}"/>
                </a:ext>
              </a:extLst>
            </p:cNvPr>
            <p:cNvGrpSpPr/>
            <p:nvPr/>
          </p:nvGrpSpPr>
          <p:grpSpPr>
            <a:xfrm>
              <a:off x="8091577" y="2527314"/>
              <a:ext cx="2117693" cy="2172675"/>
              <a:chOff x="8447388" y="2602573"/>
              <a:chExt cx="2117693" cy="2172675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D5482584-A4F5-75BF-60D6-1D1B08EF6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7388" y="3238377"/>
                <a:ext cx="1536871" cy="1536871"/>
              </a:xfrm>
              <a:prstGeom prst="rect">
                <a:avLst/>
              </a:prstGeom>
            </p:spPr>
          </p:pic>
          <p:pic>
            <p:nvPicPr>
              <p:cNvPr id="14" name="תמונה 13">
                <a:extLst>
                  <a:ext uri="{FF2B5EF4-FFF2-40B4-BE49-F238E27FC236}">
                    <a16:creationId xmlns:a16="http://schemas.microsoft.com/office/drawing/2014/main" id="{59EEFB64-8F98-E092-B515-E19B92ED6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28210" y="2995732"/>
                <a:ext cx="1536871" cy="1536871"/>
              </a:xfrm>
              <a:prstGeom prst="rect">
                <a:avLst/>
              </a:prstGeom>
            </p:spPr>
          </p:pic>
          <p:pic>
            <p:nvPicPr>
              <p:cNvPr id="15" name="תמונה 1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6032E96-783A-9A74-4226-FC87CE1B9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6484" y="2602573"/>
                <a:ext cx="1536871" cy="1536871"/>
              </a:xfrm>
              <a:prstGeom prst="rect">
                <a:avLst/>
              </a:prstGeom>
            </p:spPr>
          </p:pic>
        </p:grpSp>
      </p:grp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0BCB5CE-CAA3-3C06-3B87-61778EF74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עם ישראל לא נלחם עם רועי צאן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BF7D513-DFFA-5720-D86C-DBD2458A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99DD25-52EB-3B80-617A-F1A8AE6A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מי היה גדול ומפחיד?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B6256C1-FA64-121C-D789-D536918EAF79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חייל ישראלי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B1AC688-6516-31F3-176D-5090A913BFDA}"/>
              </a:ext>
            </a:extLst>
          </p:cNvPr>
          <p:cNvSpPr/>
          <p:nvPr/>
        </p:nvSpPr>
        <p:spPr>
          <a:xfrm>
            <a:off x="2326256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גוליית הפלשתי</a:t>
            </a:r>
          </a:p>
        </p:txBody>
      </p:sp>
      <p:pic>
        <p:nvPicPr>
          <p:cNvPr id="9" name="תמונה 8">
            <a:hlinkClick r:id="rId9" action="ppaction://hlinksldjump"/>
            <a:extLst>
              <a:ext uri="{FF2B5EF4-FFF2-40B4-BE49-F238E27FC236}">
                <a16:creationId xmlns:a16="http://schemas.microsoft.com/office/drawing/2014/main" id="{C6A5300D-EAA0-2BCA-B071-A2073133A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0653" y="2480582"/>
            <a:ext cx="3250504" cy="3250504"/>
          </a:xfrm>
          <a:prstGeom prst="rect">
            <a:avLst/>
          </a:prstGeom>
        </p:spPr>
      </p:pic>
      <p:pic>
        <p:nvPicPr>
          <p:cNvPr id="11" name="תמונה 10">
            <a:hlinkClick r:id="rId11" action="ppaction://hlinksldjump"/>
            <a:extLst>
              <a:ext uri="{FF2B5EF4-FFF2-40B4-BE49-F238E27FC236}">
                <a16:creationId xmlns:a16="http://schemas.microsoft.com/office/drawing/2014/main" id="{8115E06F-A9E3-AC1B-1CD0-631850F932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4735" y="3229565"/>
            <a:ext cx="1072982" cy="1752538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94C3E45-A69F-1112-0C77-59C8E7BC3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54335" y="1027906"/>
            <a:ext cx="406400" cy="406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3F594C-6AF9-E4E9-10AD-E92E8B82DC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13210" y="1767457"/>
            <a:ext cx="406400" cy="406400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56A48B-539B-52DD-5664-682D13E43A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43816" y="1767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מצוין! גוליית היה גדול ומפחיד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A46E79A3-9811-B1A5-969D-F85E26A71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797" y="2029645"/>
            <a:ext cx="3863294" cy="3863294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55B49FC-2341-70D0-0509-58C1B9BAE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3179" y="965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החייל הישראלי לא היה גדול ומפחיד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7F84680-E978-5769-B7B6-667D067B3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מי נלחם עם אבן?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F8DC722-5DB7-10F2-1EDB-C70E11360857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דויד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B609C2B-61A1-E267-4EF9-6272B727B61C}"/>
              </a:ext>
            </a:extLst>
          </p:cNvPr>
          <p:cNvSpPr/>
          <p:nvPr/>
        </p:nvSpPr>
        <p:spPr>
          <a:xfrm>
            <a:off x="2110595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גוליית</a:t>
            </a:r>
          </a:p>
        </p:txBody>
      </p:sp>
      <p:pic>
        <p:nvPicPr>
          <p:cNvPr id="5" name="תמונה 4">
            <a:hlinkClick r:id="rId8" action="ppaction://hlinksldjump"/>
            <a:extLst>
              <a:ext uri="{FF2B5EF4-FFF2-40B4-BE49-F238E27FC236}">
                <a16:creationId xmlns:a16="http://schemas.microsoft.com/office/drawing/2014/main" id="{E3BD93B7-0F62-C054-39CD-E20AF5106C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940" y="2173857"/>
            <a:ext cx="4168608" cy="4168608"/>
          </a:xfrm>
          <a:prstGeom prst="rect">
            <a:avLst/>
          </a:prstGeom>
        </p:spPr>
      </p:pic>
      <p:pic>
        <p:nvPicPr>
          <p:cNvPr id="8" name="תמונה 7">
            <a:hlinkClick r:id="rId10" action="ppaction://hlinksldjump"/>
            <a:extLst>
              <a:ext uri="{FF2B5EF4-FFF2-40B4-BE49-F238E27FC236}">
                <a16:creationId xmlns:a16="http://schemas.microsoft.com/office/drawing/2014/main" id="{3AB869E6-5D8B-288D-213D-1AFF29A5EC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3178" y="3016251"/>
            <a:ext cx="1823835" cy="2984991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55A2063-01CB-3327-9C8C-6F68D257A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3892" y="824706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C6EAFE9-CEDF-7E8B-8229-8C5FCD92E5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78205" y="1729072"/>
            <a:ext cx="406400" cy="406400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73C5AB4-7EB9-C73D-271A-45CD2FB47D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40432" y="1729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מצוין! דויד נלחם עם אבן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2D8ACFCB-AF82-014F-BEBB-191DBCB9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065" y="2497318"/>
            <a:ext cx="1823835" cy="2984991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736AE7B-C336-D627-BA7A-EC27D9FF8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גוליית לא נלחם עם אבן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2E0BB5B-1684-25B5-BF1B-57E6EF9C8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405" y="11732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79" y="158098"/>
            <a:ext cx="116094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העם הפלשתי נלחם בעם ישראל.</a:t>
            </a:r>
          </a:p>
          <a:p>
            <a:pPr marL="0" indent="0">
              <a:buNone/>
            </a:pPr>
            <a:r>
              <a:rPr lang="he-IL" sz="3200" dirty="0"/>
              <a:t>החיילים הפלישתים והחיילים הישראלים הגיעו לעמק (מקום בין שני הרים).</a:t>
            </a:r>
          </a:p>
          <a:p>
            <a:pPr marL="0" indent="0">
              <a:buNone/>
            </a:pPr>
            <a:r>
              <a:rPr lang="he-IL" sz="3200" dirty="0"/>
              <a:t>לעמק קראו עמק האלה.</a:t>
            </a:r>
          </a:p>
          <a:p>
            <a:pPr marL="0" indent="0">
              <a:buNone/>
            </a:pPr>
            <a:r>
              <a:rPr lang="he-IL" sz="3200" dirty="0"/>
              <a:t>הפלישתים עמדו על הר בצד אחד והישראלים עמדו על ההר בצד השני.</a:t>
            </a:r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CD5A2EB-42EB-AA83-95C0-DB2F1FB3B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28" y="2153238"/>
            <a:ext cx="4762500" cy="4762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9C8293D-C89D-E6F1-3DD6-9B7B72376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230" y="2153238"/>
            <a:ext cx="4762500" cy="476250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976FC1C-21D7-CAE0-7121-432A57589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036" y="2806982"/>
            <a:ext cx="2006428" cy="2006428"/>
          </a:xfrm>
          <a:prstGeom prst="rect">
            <a:avLst/>
          </a:prstGeom>
        </p:spPr>
      </p:pic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22F7916D-2640-ACC8-699A-F5BF22F328A4}"/>
              </a:ext>
            </a:extLst>
          </p:cNvPr>
          <p:cNvGrpSpPr/>
          <p:nvPr/>
        </p:nvGrpSpPr>
        <p:grpSpPr>
          <a:xfrm>
            <a:off x="8447388" y="2756206"/>
            <a:ext cx="2767284" cy="2171442"/>
            <a:chOff x="8447388" y="2756206"/>
            <a:chExt cx="2767284" cy="2171442"/>
          </a:xfrm>
        </p:grpSpPr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847C6331-EBFE-A26F-552A-61DB46755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7388" y="3238377"/>
              <a:ext cx="1536871" cy="1536871"/>
            </a:xfrm>
            <a:prstGeom prst="rect">
              <a:avLst/>
            </a:prstGeom>
          </p:spPr>
        </p:pic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234C587C-09AA-C4DD-C706-506D0620D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9788" y="3390777"/>
              <a:ext cx="1536871" cy="1536871"/>
            </a:xfrm>
            <a:prstGeom prst="rect">
              <a:avLst/>
            </a:prstGeom>
          </p:spPr>
        </p:pic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9D6EE585-47AE-A6B2-AF9C-E13EE7F8D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38440" y="2756206"/>
              <a:ext cx="1536871" cy="1536871"/>
            </a:xfrm>
            <a:prstGeom prst="rect">
              <a:avLst/>
            </a:prstGeom>
          </p:spPr>
        </p:pic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111C71AD-AC09-35B0-48F0-001AE7E23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801" y="2997617"/>
              <a:ext cx="1536871" cy="1536871"/>
            </a:xfrm>
            <a:prstGeom prst="rect">
              <a:avLst/>
            </a:prstGeom>
          </p:spPr>
        </p:pic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F410762E-73CB-45ED-466B-FAC2EDE47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7093" y="2845217"/>
              <a:ext cx="1536871" cy="1536871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B2455F38-AEA9-0C21-7800-C2848277B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0840" y="3238376"/>
              <a:ext cx="1536871" cy="1536871"/>
            </a:xfrm>
            <a:prstGeom prst="rect">
              <a:avLst/>
            </a:prstGeom>
          </p:spPr>
        </p:pic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C17BE87-8DE3-F21B-DB9E-A1BCA01E7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איזה חיילים ברחו?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17C55A2-7ED3-150F-3F7D-D01784036D47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פלישתים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CEAACD6-9FBD-F14E-81D8-67CA68D08FDE}"/>
              </a:ext>
            </a:extLst>
          </p:cNvPr>
          <p:cNvSpPr/>
          <p:nvPr/>
        </p:nvSpPr>
        <p:spPr>
          <a:xfrm>
            <a:off x="2670356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ישראלים</a:t>
            </a:r>
          </a:p>
        </p:txBody>
      </p:sp>
      <p:pic>
        <p:nvPicPr>
          <p:cNvPr id="8" name="תמונה 7">
            <a:hlinkClick r:id="rId8" action="ppaction://hlinksldjump"/>
            <a:extLst>
              <a:ext uri="{FF2B5EF4-FFF2-40B4-BE49-F238E27FC236}">
                <a16:creationId xmlns:a16="http://schemas.microsoft.com/office/drawing/2014/main" id="{C511C6A1-88FD-DF09-F9A5-87CE6B25B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356" y="3016251"/>
            <a:ext cx="2006428" cy="2006428"/>
          </a:xfrm>
          <a:prstGeom prst="rect">
            <a:avLst/>
          </a:prstGeom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01832FFF-79AF-7902-1179-D663234F20AB}"/>
              </a:ext>
            </a:extLst>
          </p:cNvPr>
          <p:cNvGrpSpPr/>
          <p:nvPr/>
        </p:nvGrpSpPr>
        <p:grpSpPr>
          <a:xfrm>
            <a:off x="7903591" y="2693576"/>
            <a:ext cx="2767284" cy="2171442"/>
            <a:chOff x="8447388" y="2756206"/>
            <a:chExt cx="2767284" cy="2171442"/>
          </a:xfrm>
        </p:grpSpPr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EF11F3A1-6159-08E3-2707-2BD57DEB6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47388" y="3238377"/>
              <a:ext cx="1536871" cy="1536871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41051D2-4798-424B-23EE-A7C1DE5D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99788" y="3390777"/>
              <a:ext cx="1536871" cy="1536871"/>
            </a:xfrm>
            <a:prstGeom prst="rect">
              <a:avLst/>
            </a:prstGeom>
          </p:spPr>
        </p:pic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62A34D9F-4B0C-9E00-28FD-C71DC62C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38440" y="2756206"/>
              <a:ext cx="1536871" cy="1536871"/>
            </a:xfrm>
            <a:prstGeom prst="rect">
              <a:avLst/>
            </a:prstGeom>
          </p:spPr>
        </p:pic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26E02769-A102-8475-BAD7-DA6DE38B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77801" y="2997617"/>
              <a:ext cx="1536871" cy="1536871"/>
            </a:xfrm>
            <a:prstGeom prst="rect">
              <a:avLst/>
            </a:prstGeom>
          </p:spPr>
        </p:pic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575F3F31-880A-4474-7C16-EDCF52D47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77093" y="2845217"/>
              <a:ext cx="1536871" cy="1536871"/>
            </a:xfrm>
            <a:prstGeom prst="rect">
              <a:avLst/>
            </a:prstGeom>
          </p:spPr>
        </p:pic>
        <p:pic>
          <p:nvPicPr>
            <p:cNvPr id="18" name="תמונה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412F5711-AFFF-F909-88EE-1F849C22D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90840" y="3238376"/>
              <a:ext cx="1536871" cy="1536871"/>
            </a:xfrm>
            <a:prstGeom prst="rect">
              <a:avLst/>
            </a:prstGeom>
          </p:spPr>
        </p:pic>
      </p:grp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9DE056A-13DB-75C7-4179-06BBFBCC4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2551" y="982658"/>
            <a:ext cx="406400" cy="406400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AD148E3E-6584-F127-5803-F622CD69B253}"/>
              </a:ext>
            </a:extLst>
          </p:cNvPr>
          <p:cNvGrpSpPr/>
          <p:nvPr/>
        </p:nvGrpSpPr>
        <p:grpSpPr>
          <a:xfrm>
            <a:off x="8436864" y="276114"/>
            <a:ext cx="697140" cy="543157"/>
            <a:chOff x="4831492" y="2038865"/>
            <a:chExt cx="3645758" cy="3771384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7A30629D-7F1F-FBB1-E2E4-9D079441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30511" t="23645"/>
            <a:stretch>
              <a:fillRect/>
            </a:stretch>
          </p:blipFill>
          <p:spPr>
            <a:xfrm>
              <a:off x="5167836" y="2173856"/>
              <a:ext cx="3309414" cy="3636393"/>
            </a:xfrm>
            <a:prstGeom prst="rect">
              <a:avLst/>
            </a:prstGeom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085332A2-58FA-A48B-4419-23CCD5F30984}"/>
                </a:ext>
              </a:extLst>
            </p:cNvPr>
            <p:cNvSpPr/>
            <p:nvPr/>
          </p:nvSpPr>
          <p:spPr>
            <a:xfrm>
              <a:off x="4831492" y="2038865"/>
              <a:ext cx="909214" cy="743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4DDB125-5E13-94FA-75D0-621EC06571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66967" y="1767458"/>
            <a:ext cx="406400" cy="406400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0A830CA-CF0D-C89A-1C60-0902EC23AE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85589" y="1760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מצוין! החיילים הפלישתים ברחו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6AE3198-16F8-870D-1ADA-ADA86D7405F1}"/>
              </a:ext>
            </a:extLst>
          </p:cNvPr>
          <p:cNvGrpSpPr/>
          <p:nvPr/>
        </p:nvGrpSpPr>
        <p:grpSpPr>
          <a:xfrm>
            <a:off x="5536172" y="2931571"/>
            <a:ext cx="2767284" cy="2171442"/>
            <a:chOff x="8447388" y="2756206"/>
            <a:chExt cx="2767284" cy="2171442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0DB77B49-2197-C7ED-AB02-2C4D1FA9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7388" y="3238377"/>
              <a:ext cx="1536871" cy="1536871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29F1E332-4FF7-B1B6-645E-CC57EC09D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9788" y="3390777"/>
              <a:ext cx="1536871" cy="1536871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36807A64-F2FA-04B6-47DA-A0D03249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8440" y="2756206"/>
              <a:ext cx="1536871" cy="1536871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6E61A223-0C25-954F-3429-141A6C73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801" y="2997617"/>
              <a:ext cx="1536871" cy="1536871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000448E1-1432-D14B-8680-21167F685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77093" y="2845217"/>
              <a:ext cx="1536871" cy="1536871"/>
            </a:xfrm>
            <a:prstGeom prst="rect">
              <a:avLst/>
            </a:prstGeom>
          </p:spPr>
        </p:pic>
        <p:pic>
          <p:nvPicPr>
            <p:cNvPr id="11" name="תמונה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5766F6CE-6276-4601-4AD6-9ED7C25A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0840" y="3238376"/>
              <a:ext cx="1536871" cy="153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24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לא, החיילים הישראלים לא ברחו</a:t>
            </a:r>
          </a:p>
        </p:txBody>
      </p:sp>
      <p:pic>
        <p:nvPicPr>
          <p:cNvPr id="5" name="תמונה 4">
            <a:hlinkClick r:id="rId2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67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200" dirty="0">
                <a:cs typeface="+mn-cs"/>
              </a:rPr>
              <a:t>דויד מלך ישראל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A46F9D4-439E-CA05-90DB-C1FEB4A52557}"/>
              </a:ext>
            </a:extLst>
          </p:cNvPr>
          <p:cNvSpPr/>
          <p:nvPr/>
        </p:nvSpPr>
        <p:spPr>
          <a:xfrm>
            <a:off x="7539486" y="167294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נכון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7BF9363-0C50-D486-DD21-0F4FA91BD9BE}"/>
              </a:ext>
            </a:extLst>
          </p:cNvPr>
          <p:cNvSpPr/>
          <p:nvPr/>
        </p:nvSpPr>
        <p:spPr>
          <a:xfrm>
            <a:off x="2559169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לא נכון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D1ABD32-E924-081E-AF7D-430DFF4AA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47" y="36018"/>
            <a:ext cx="991888" cy="991888"/>
          </a:xfrm>
          <a:prstGeom prst="rect">
            <a:avLst/>
          </a:prstGeom>
        </p:spPr>
      </p:pic>
      <p:pic>
        <p:nvPicPr>
          <p:cNvPr id="12" name="תמונה 11">
            <a:hlinkClick r:id="rId9" action="ppaction://hlinksldjump"/>
            <a:extLst>
              <a:ext uri="{FF2B5EF4-FFF2-40B4-BE49-F238E27FC236}">
                <a16:creationId xmlns:a16="http://schemas.microsoft.com/office/drawing/2014/main" id="{833B0417-2F27-3662-1F73-5B6975C58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486" y="2880987"/>
            <a:ext cx="3142206" cy="3142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D03C041-2555-E8C9-3BFC-5E044A52A2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4649" y="2880987"/>
            <a:ext cx="3142206" cy="3142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CC3D9B-2E4B-F409-28CF-798A35A8A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1092" y="428407"/>
            <a:ext cx="406400" cy="406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1473020-ACA6-08E5-8939-FF9030125C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5584" y="1775807"/>
            <a:ext cx="406400" cy="406400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A65F9BF-25DB-DDF2-D6C5-26F324FE72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1328" y="17758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נכון! דויד מלך ישראל!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063787E2-C9BD-1F49-4358-6B279699F84E}"/>
              </a:ext>
            </a:extLst>
          </p:cNvPr>
          <p:cNvGrpSpPr/>
          <p:nvPr/>
        </p:nvGrpSpPr>
        <p:grpSpPr>
          <a:xfrm>
            <a:off x="4382417" y="1887056"/>
            <a:ext cx="4476650" cy="4820800"/>
            <a:chOff x="4996192" y="2150103"/>
            <a:chExt cx="4476650" cy="4820800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AD798D66-8EAF-10DB-251F-BF7693EC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6192" y="2765467"/>
              <a:ext cx="2569529" cy="4205436"/>
            </a:xfrm>
            <a:prstGeom prst="rect">
              <a:avLst/>
            </a:prstGeom>
          </p:spPr>
        </p:pic>
        <p:pic>
          <p:nvPicPr>
            <p:cNvPr id="7" name="Picture 2" descr="שרביט מלך ראש זהב ואדום מבית בית הצעצוע | פלוס לגננת">
              <a:hlinkClick r:id="rId7" action="ppaction://hlinksldjump"/>
              <a:extLst>
                <a:ext uri="{FF2B5EF4-FFF2-40B4-BE49-F238E27FC236}">
                  <a16:creationId xmlns:a16="http://schemas.microsoft.com/office/drawing/2014/main" id="{CA607A5D-DB39-9188-C822-BCC4BB99A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7329">
              <a:off x="5411040" y="3500152"/>
              <a:ext cx="4061802" cy="3216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069982A9-C485-CA0A-7107-6B6C12190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56" y="2150103"/>
              <a:ext cx="991888" cy="991888"/>
            </a:xfrm>
            <a:prstGeom prst="rect">
              <a:avLst/>
            </a:prstGeom>
          </p:spPr>
        </p:pic>
      </p:grp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6DDCEC1-17AA-6DC0-2611-6C406C5D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51946" y="824706"/>
            <a:ext cx="406400" cy="406400"/>
          </a:xfrm>
          <a:prstGeom prst="rect">
            <a:avLst/>
          </a:prstGeom>
        </p:spPr>
      </p:pic>
      <p:pic>
        <p:nvPicPr>
          <p:cNvPr id="14" name="דוד מלך ישראל חי וקיים  -  שירי שמחת תורה">
            <a:hlinkClick r:id="" action="ppaction://media"/>
            <a:extLst>
              <a:ext uri="{FF2B5EF4-FFF2-40B4-BE49-F238E27FC236}">
                <a16:creationId xmlns:a16="http://schemas.microsoft.com/office/drawing/2014/main" id="{B1264A0E-B7C2-D8A1-B0B7-0B05086EF7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446" y="3505436"/>
            <a:ext cx="4064000" cy="2286000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00269582-CB0A-956C-A4D7-215D1582463D}"/>
              </a:ext>
            </a:extLst>
          </p:cNvPr>
          <p:cNvSpPr/>
          <p:nvPr/>
        </p:nvSpPr>
        <p:spPr>
          <a:xfrm>
            <a:off x="837127" y="3505436"/>
            <a:ext cx="2446638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D23F4128-B43D-2987-0BF5-2889FFFB2C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934" y="3239626"/>
            <a:ext cx="2731024" cy="27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0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ננסה שוב</a:t>
            </a:r>
          </a:p>
        </p:txBody>
      </p:sp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6CF8BA74-C48C-6A8D-0E8F-B1872815C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DCB2F6C-EB80-BA9D-8029-EC642B90D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7914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6586BD-5342-8FED-2849-FC330ED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>
                <a:cs typeface="+mn-cs"/>
              </a:rPr>
              <a:t>להתראות בסיפור הבא!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59A0C32-B2E2-F372-E055-698FC111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768" y="365125"/>
            <a:ext cx="304800" cy="30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C4336CA-1C5D-7267-6FC4-3C8C57144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26" y="1690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F85266-BDD7-9FAB-921A-17CDF8BC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cs typeface="+mn-cs"/>
              </a:rPr>
              <a:t>למורה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DCB0A8F-1E1E-F489-3A15-B35678C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5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81BDF8-84C2-0F8F-7490-3C7B0A73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925" y="0"/>
            <a:ext cx="10515600" cy="1002007"/>
          </a:xfrm>
        </p:spPr>
        <p:txBody>
          <a:bodyPr/>
          <a:lstStyle/>
          <a:p>
            <a:r>
              <a:rPr lang="he-IL" dirty="0">
                <a:cs typeface="+mn-cs"/>
              </a:rPr>
              <a:t>פעילות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8EE663C-1AA6-EF12-18A6-DF0431CC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607" y="847469"/>
            <a:ext cx="12128119" cy="6010531"/>
          </a:xfrm>
        </p:spPr>
        <p:txBody>
          <a:bodyPr>
            <a:noAutofit/>
          </a:bodyPr>
          <a:lstStyle/>
          <a:p>
            <a:r>
              <a:rPr lang="he-IL" sz="2000" dirty="0"/>
              <a:t>שפה - הפכים: חלש\חזק, ניצח\הפסיד, אויב\חבר, גדול\קטן, צעיר\מבוגר, פחדן\גיבור</a:t>
            </a:r>
          </a:p>
          <a:p>
            <a:r>
              <a:rPr lang="he-IL" sz="2000" dirty="0"/>
              <a:t>רגשות – ממה אתם מפחדים? מה או מי עוזר לכם להתגבר על הפחד? </a:t>
            </a:r>
          </a:p>
          <a:p>
            <a:r>
              <a:rPr lang="he-IL" sz="2000" dirty="0"/>
              <a:t>תקשורת - הוספת בלוני דיבור, רגש ומחשבה מעל תמונה של הדמויות בסיפור (בעמוד הבא דוגמא)</a:t>
            </a:r>
          </a:p>
          <a:p>
            <a:r>
              <a:rPr lang="he-IL" sz="2000" dirty="0"/>
              <a:t>ידע כללי – דויד נלחם עם אבן וגוליית עם חרב. באיזה כלים נלחמים היום?</a:t>
            </a:r>
          </a:p>
          <a:p>
            <a:r>
              <a:rPr lang="he-IL" sz="2000" dirty="0"/>
              <a:t>מוסיקה – להקת כוורת: גוליית</a:t>
            </a:r>
            <a:r>
              <a:rPr lang="en-US" sz="2000" dirty="0"/>
              <a:t>;</a:t>
            </a:r>
            <a:r>
              <a:rPr lang="he-IL" sz="2000" dirty="0"/>
              <a:t> השוואת כלי נגינה קטנים (מפוחית, חלילית) לגדולים (קרן יער, תוך דוד)</a:t>
            </a:r>
            <a:r>
              <a:rPr lang="en-US" sz="2000" dirty="0"/>
              <a:t>;</a:t>
            </a:r>
            <a:r>
              <a:rPr lang="he-IL" sz="2000" dirty="0"/>
              <a:t> </a:t>
            </a:r>
          </a:p>
          <a:p>
            <a:pPr marL="0" indent="0">
              <a:buNone/>
            </a:pPr>
            <a:r>
              <a:rPr lang="he-IL" sz="2000" dirty="0"/>
              <a:t>   להקת פיקוד צפון: וחרב אין ביד דויד</a:t>
            </a:r>
          </a:p>
          <a:p>
            <a:r>
              <a:rPr lang="he-IL" sz="2000" dirty="0"/>
              <a:t>יצירה – המחזת הסיפור, צביעת אבנים, יצירת גוליית ודויד מחומרים ממוחזרים</a:t>
            </a:r>
          </a:p>
          <a:p>
            <a:r>
              <a:rPr lang="he-IL" sz="2000" dirty="0"/>
              <a:t>גיאוגרפיה – המושגים הר ועמק</a:t>
            </a:r>
          </a:p>
          <a:p>
            <a:r>
              <a:rPr lang="he-IL" sz="2000" dirty="0"/>
              <a:t>ספורט – קליעה למטרה (אזור מוגדר) עם שקיות חול</a:t>
            </a:r>
            <a:r>
              <a:rPr lang="en-US" sz="2000" dirty="0"/>
              <a:t>;</a:t>
            </a:r>
            <a:r>
              <a:rPr lang="he-IL" sz="2000" dirty="0"/>
              <a:t> טיפוס על גבעת חול (מדמה את ההרים)</a:t>
            </a:r>
          </a:p>
          <a:p>
            <a:r>
              <a:rPr lang="he-IL" sz="2000" dirty="0"/>
              <a:t>מדעים – איסוף אבנים בחצר ומיון לפי גודל, צבע או צורה</a:t>
            </a:r>
          </a:p>
          <a:p>
            <a:r>
              <a:rPr lang="he-IL" sz="2000" dirty="0"/>
              <a:t>חשבון – מדידת גובה הילדים והשוואה לגובהו של גוליית, 3 מטרים</a:t>
            </a:r>
            <a:r>
              <a:rPr lang="en-US" sz="2000" dirty="0"/>
              <a:t>;</a:t>
            </a:r>
            <a:r>
              <a:rPr lang="he-IL" sz="2000" dirty="0"/>
              <a:t> סידור אבנים בצורות הנדסיות שונות</a:t>
            </a:r>
          </a:p>
          <a:p>
            <a:r>
              <a:rPr lang="he-IL" sz="2000" dirty="0"/>
              <a:t>חושים – זיהוי חפצים באמצעות חוש במישוש: אבן, "חרב", מקל רועים</a:t>
            </a:r>
          </a:p>
          <a:p>
            <a:r>
              <a:rPr lang="he-IL" sz="2000" dirty="0"/>
              <a:t>בישול – אפיית פיתות (מאכל של רועי צאן)</a:t>
            </a:r>
          </a:p>
          <a:p>
            <a:pPr marL="0" indent="0">
              <a:buNone/>
            </a:pP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1023717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B175B6-4B4C-7701-6B98-E53C34FE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800" dirty="0">
                <a:cs typeface="+mn-cs"/>
              </a:rPr>
              <a:t>תמונה לפיתוח תקשורת (הוסיפו בועות מחשבה, דיבור וציינו רגש)</a:t>
            </a:r>
          </a:p>
        </p:txBody>
      </p:sp>
      <p:pic>
        <p:nvPicPr>
          <p:cNvPr id="5" name="תמונה 4" descr="תמונה שמכילה לבוש, סרט מצויר, כלי נשק, דמות בדיוני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5DA9AA4-FB8F-5BC1-A9F7-BBD3D9896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62" y="2419863"/>
            <a:ext cx="3943865" cy="39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1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50C0-6AB5-43F9-B78C-2EF1783F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D19C105-4801-A382-8AC3-1FE88E4C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13" y="-374328"/>
            <a:ext cx="120295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r>
              <a:rPr lang="he-IL" sz="3200" dirty="0"/>
              <a:t>לפלשתים היה חייל אחד ענק (מאוד גדול).</a:t>
            </a:r>
          </a:p>
          <a:p>
            <a:pPr marL="0" indent="0">
              <a:buNone/>
            </a:pPr>
            <a:r>
              <a:rPr lang="he-IL" sz="3200" dirty="0"/>
              <a:t>לחייל קראו גוליית.</a:t>
            </a:r>
          </a:p>
          <a:p>
            <a:pPr marL="0" indent="0">
              <a:buNone/>
            </a:pPr>
            <a:r>
              <a:rPr lang="he-IL" sz="3200" dirty="0"/>
              <a:t>גוליית קרא בקול לחיילים הישראלים:</a:t>
            </a:r>
          </a:p>
          <a:p>
            <a:pPr marL="0" indent="0">
              <a:buNone/>
            </a:pPr>
            <a:r>
              <a:rPr lang="he-IL" sz="3200" dirty="0"/>
              <a:t>"תבחרו חייל שילחם איתי.</a:t>
            </a:r>
          </a:p>
          <a:p>
            <a:pPr marL="0" indent="0">
              <a:buNone/>
            </a:pPr>
            <a:r>
              <a:rPr lang="he-IL" sz="3200" dirty="0"/>
              <a:t>אם אני אנצח – הישראלים יהיו עבדים (פועלים) של הפלשתים,</a:t>
            </a:r>
          </a:p>
          <a:p>
            <a:pPr marL="0" indent="0">
              <a:buNone/>
            </a:pPr>
            <a:r>
              <a:rPr lang="he-IL" sz="3200" dirty="0"/>
              <a:t>אם החייל הישראלי ינצח – אנחנו, הפלשתים, נהיה העבדים של ישראל"</a:t>
            </a:r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61E91D1-CE7F-518D-DD46-DBC09369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72" y="3336324"/>
            <a:ext cx="3610747" cy="361074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A4C1162-D718-EDCF-E2D1-3601B32F2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256" y="4406604"/>
            <a:ext cx="1072982" cy="175253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571E982-945D-E059-0FDF-6CADD8C01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143" y="4181763"/>
            <a:ext cx="1072982" cy="175253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1C9AD4B-E426-1AF6-2613-122E73DDE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030" y="4819712"/>
            <a:ext cx="1072982" cy="175253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6EB823C-B9DE-794E-15E1-FEC15D099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635" y="4683210"/>
            <a:ext cx="2127359" cy="212735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1D07DB1-ED20-8D09-A351-86931E36C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221" y="4887963"/>
            <a:ext cx="2127359" cy="212735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DCB77C68-CA57-7501-C37D-80D334387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952" y="4819712"/>
            <a:ext cx="2127359" cy="212735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56191EA-276F-F7C5-7CAB-23361F5C6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143" y="5007122"/>
            <a:ext cx="1072982" cy="1752538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5085E87-7925-7921-9F7E-DB2E60283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5674" y="43502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8426B5-D27E-7966-7536-EF635791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>
                <a:cs typeface="+mn-cs"/>
              </a:rPr>
              <a:t>יצא בסדרה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7A31518-CF44-A5D2-DA8C-1DD198FB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r>
              <a:rPr lang="he-IL" dirty="0"/>
              <a:t>אדם </a:t>
            </a:r>
            <a:r>
              <a:rPr lang="he-IL" dirty="0" err="1"/>
              <a:t>וחוה</a:t>
            </a:r>
            <a:endParaRPr lang="he-IL" dirty="0"/>
          </a:p>
          <a:p>
            <a:r>
              <a:rPr lang="he-IL" dirty="0"/>
              <a:t>בריאת העולם</a:t>
            </a:r>
          </a:p>
          <a:p>
            <a:r>
              <a:rPr lang="he-IL" dirty="0"/>
              <a:t>דויד וגוליית</a:t>
            </a:r>
          </a:p>
          <a:p>
            <a:r>
              <a:rPr lang="he-IL" dirty="0"/>
              <a:t>יציאת מצרים</a:t>
            </a:r>
          </a:p>
          <a:p>
            <a:r>
              <a:rPr lang="he-IL" dirty="0">
                <a:cs typeface="Arial"/>
              </a:rPr>
              <a:t>עשרת הדיברות</a:t>
            </a:r>
          </a:p>
          <a:p>
            <a:r>
              <a:rPr lang="he-IL" dirty="0"/>
              <a:t>קין והבל</a:t>
            </a:r>
          </a:p>
          <a:p>
            <a:r>
              <a:rPr lang="he-IL" dirty="0">
                <a:cs typeface="Arial"/>
              </a:rPr>
              <a:t>שמשון החזק</a:t>
            </a:r>
          </a:p>
          <a:p>
            <a:r>
              <a:rPr lang="he-IL" dirty="0"/>
              <a:t>תיבת נח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5253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282" y="423910"/>
            <a:ext cx="123402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גוליית גדול ומפחיד.</a:t>
            </a:r>
          </a:p>
          <a:p>
            <a:pPr marL="0" indent="0">
              <a:buNone/>
            </a:pPr>
            <a:r>
              <a:rPr lang="he-IL" sz="3200" dirty="0"/>
              <a:t>החיילים הישראלים לא רצו להילחם נגד גוליית.</a:t>
            </a:r>
          </a:p>
          <a:p>
            <a:pPr marL="0" indent="0">
              <a:buNone/>
            </a:pPr>
            <a:r>
              <a:rPr lang="he-IL" sz="3200" dirty="0"/>
              <a:t>יום אחד, הגיע דויד הצעיר לבקר את אח שלו החייל.</a:t>
            </a:r>
          </a:p>
          <a:p>
            <a:pPr marL="0" indent="0">
              <a:buNone/>
            </a:pPr>
            <a:r>
              <a:rPr lang="he-IL" sz="3200" dirty="0"/>
              <a:t>דויד היה רועה צאן, הוא טיפל בכבשים.</a:t>
            </a:r>
          </a:p>
          <a:p>
            <a:pPr marL="0" indent="0">
              <a:buNone/>
            </a:pPr>
            <a:r>
              <a:rPr lang="he-IL" sz="3200" dirty="0"/>
              <a:t>דויד הביא אוכל לאח שלו ולכל החיילים הישראלים.</a:t>
            </a:r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26FABD0C-8ED5-EC87-C491-94A5F1CAE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282" y="1987202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6704568-87BF-8401-3E4D-C1E3A41E2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FB54A-BC93-4F55-1890-B689AD00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CE6C584-53D2-D333-DC82-9686B17AD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282" y="423910"/>
            <a:ext cx="123402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דויד שמע מה אמר גוליית.</a:t>
            </a:r>
          </a:p>
          <a:p>
            <a:pPr marL="0" indent="0">
              <a:buNone/>
            </a:pPr>
            <a:r>
              <a:rPr lang="he-IL" sz="3200" dirty="0"/>
              <a:t>דויד החליט: אני אלחם בגוליית. אני אמיץ (לא מפחד).</a:t>
            </a:r>
          </a:p>
          <a:p>
            <a:pPr marL="0" indent="0">
              <a:buNone/>
            </a:pPr>
            <a:r>
              <a:rPr lang="he-IL" sz="3200" dirty="0"/>
              <a:t>גוליית צחק על דויד: אתה כל כך קטן, אתה תפסיד.</a:t>
            </a:r>
          </a:p>
          <a:p>
            <a:pPr marL="0" indent="0">
              <a:buNone/>
            </a:pPr>
            <a:r>
              <a:rPr lang="he-IL" sz="3200" dirty="0"/>
              <a:t>דויד ענה לגוליית: אלוהים יעזור לי!</a:t>
            </a:r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5C4E1E7-463E-6D7C-8628-89805A571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863" y="1102290"/>
            <a:ext cx="5755710" cy="575571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5223BB1-800B-EA11-CB48-C56E295DE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985" y="3657599"/>
            <a:ext cx="1823835" cy="2984991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CE0D005-18D5-7BF6-F4DD-18377305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EAE9D679-2778-04CF-63E7-4E2B032C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018" y="3663101"/>
            <a:ext cx="1823835" cy="298499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0FA5A17-81D7-9777-9FAC-0DBD1C074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2358" y="1787947"/>
            <a:ext cx="5291266" cy="5291266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09"/>
            <a:ext cx="10515600" cy="625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לגוליית הייתה חרב (סכין גדולה) ולדויד היו רק אבנים.</a:t>
            </a:r>
          </a:p>
          <a:p>
            <a:pPr marL="0" indent="0">
              <a:buNone/>
            </a:pPr>
            <a:r>
              <a:rPr lang="he-IL" sz="3200" dirty="0"/>
              <a:t>דויד זרק אבן על גוליית.</a:t>
            </a:r>
          </a:p>
          <a:p>
            <a:pPr marL="0" indent="0">
              <a:buNone/>
            </a:pPr>
            <a:r>
              <a:rPr lang="he-IL" sz="3200" dirty="0"/>
              <a:t>האבן פגעה במצח של גוליית.</a:t>
            </a:r>
          </a:p>
          <a:p>
            <a:pPr marL="0" indent="0">
              <a:buNone/>
            </a:pPr>
            <a:r>
              <a:rPr lang="he-IL" sz="3200" dirty="0"/>
              <a:t>גוליית נפל ומת.</a:t>
            </a:r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72BE030-7CD1-2D37-BC7F-A43BD00CC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17409">
            <a:off x="933937" y="3092271"/>
            <a:ext cx="2348463" cy="234846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29DC412-7916-6A37-893A-08CC8E60E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833" y="4534042"/>
            <a:ext cx="752316" cy="75231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2AABC6F-9184-BE5B-B6AC-5B9FB3334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1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8"/>
                            </p:stCondLst>
                            <p:childTnLst>
                              <p:par>
                                <p:cTn id="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4328 C -0.00912 -0.0294 -0.0401 -0.01597 -0.05143 -0.01597 C -0.12031 -0.01597 -0.19167 -0.22916 -0.19167 -0.44213 C -0.19167 -0.33495 -0.22734 -0.22916 -0.26068 -0.22916 C -0.29622 -0.22916 -0.32956 -0.33657 -0.32956 -0.44213 C -0.32956 -0.38935 -0.34727 -0.33495 -0.36524 -0.33495 C -0.38294 -0.33495 -0.40091 -0.38773 -0.40091 -0.44213 C -0.40091 -0.41504 -0.4099 -0.38935 -0.41862 -0.38935 C -0.4276 -0.38935 -0.43633 -0.41666 -0.43633 -0.44213 C -0.43633 -0.42847 -0.44063 -0.41504 -0.44531 -0.41504 C -0.44753 -0.41504 -0.4543 -0.42893 -0.4543 -0.44213 C -0.4543 -0.43565 -0.45651 -0.42847 -0.45859 -0.42847 C -0.45859 -0.42685 -0.46289 -0.43518 -0.46289 -0.44213 C -0.46289 -0.43866 -0.46289 -0.43565 -0.46524 -0.43565 C -0.46524 -0.43703 -0.46758 -0.43912 -0.46758 -0.44213 C -0.46758 -0.44074 -0.46758 -0.43866 -0.46758 -0.43703 C -0.46992 -0.43703 -0.46992 -0.43866 -0.46992 -0.44074 C -0.47227 -0.44074 -0.47227 -0.43912 -0.47227 -0.43703 C -0.47448 -0.43703 -0.47448 -0.43866 -0.47448 -0.44074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65168-6DB6-9CB5-AC58-01F55D77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44A39534-7012-82AE-D572-4C46BC1B8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2028">
            <a:off x="687009" y="2751944"/>
            <a:ext cx="5291266" cy="5291266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0BE4A8B-065D-6E41-8453-01EA8DBFF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09"/>
            <a:ext cx="10515600" cy="625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לגוליית </a:t>
            </a:r>
            <a:r>
              <a:rPr lang="he-IL" sz="3200" dirty="0" err="1"/>
              <a:t>היתה</a:t>
            </a:r>
            <a:r>
              <a:rPr lang="he-IL" sz="3200" dirty="0"/>
              <a:t> חרב (סכין גדולה) ולדויד היו רק אבנים.</a:t>
            </a:r>
          </a:p>
          <a:p>
            <a:pPr marL="0" indent="0">
              <a:buNone/>
            </a:pPr>
            <a:r>
              <a:rPr lang="he-IL" sz="3200" dirty="0"/>
              <a:t>דויד זרק את האבן על גוליית.</a:t>
            </a:r>
          </a:p>
          <a:p>
            <a:pPr marL="0" indent="0">
              <a:buNone/>
            </a:pPr>
            <a:r>
              <a:rPr lang="he-IL" sz="3200" dirty="0"/>
              <a:t>האבן פגעה במצח של גוליית.</a:t>
            </a:r>
          </a:p>
          <a:p>
            <a:pPr marL="0" indent="0">
              <a:buNone/>
            </a:pPr>
            <a:r>
              <a:rPr lang="he-IL" sz="3200" dirty="0"/>
              <a:t>גוליית נפל ומת.</a:t>
            </a:r>
          </a:p>
          <a:p>
            <a:pPr marL="0" indent="0">
              <a:buNone/>
            </a:pPr>
            <a:endParaRPr lang="he-IL" sz="32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C3A0C6E-2755-3852-F236-DC1AD746A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54161">
            <a:off x="971286" y="4833741"/>
            <a:ext cx="2348463" cy="234846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7D6C2B7-1D07-47D5-0EFC-F60B22951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056" y="5984860"/>
            <a:ext cx="752316" cy="75231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965BD0D-2741-A16E-6EFB-FE5FEAE52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662" y="3693281"/>
            <a:ext cx="1823835" cy="2984991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3A9141B-5100-5511-7DA2-50C222B8C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24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81D7-56E9-68F3-6679-E001ED6E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479EE4F-D169-1755-B613-CAA27D07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09"/>
            <a:ext cx="10515600" cy="625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כל החיילים הפלשתים ברחו.</a:t>
            </a:r>
          </a:p>
          <a:p>
            <a:pPr marL="0" indent="0">
              <a:buNone/>
            </a:pPr>
            <a:r>
              <a:rPr lang="he-IL" sz="3200" dirty="0"/>
              <a:t>דויד הגיבור הפך למלך של עם ישראל.</a:t>
            </a:r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  <a:p>
            <a:pPr marL="0" indent="0">
              <a:buNone/>
            </a:pPr>
            <a:endParaRPr lang="he-IL" sz="3200" dirty="0"/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CF100A69-5EE7-B1D0-3296-991681678A0A}"/>
              </a:ext>
            </a:extLst>
          </p:cNvPr>
          <p:cNvGrpSpPr/>
          <p:nvPr/>
        </p:nvGrpSpPr>
        <p:grpSpPr>
          <a:xfrm>
            <a:off x="4996192" y="2150103"/>
            <a:ext cx="4476650" cy="4820800"/>
            <a:chOff x="4996192" y="2150103"/>
            <a:chExt cx="4476650" cy="4820800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E7C09346-442B-818E-EB7D-36631DB1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192" y="2765467"/>
              <a:ext cx="2569529" cy="4205436"/>
            </a:xfrm>
            <a:prstGeom prst="rect">
              <a:avLst/>
            </a:prstGeom>
          </p:spPr>
        </p:pic>
        <p:pic>
          <p:nvPicPr>
            <p:cNvPr id="1026" name="Picture 2" descr="שרביט מלך ראש זהב ואדום מבית בית הצעצוע | פלוס לגננת">
              <a:extLst>
                <a:ext uri="{FF2B5EF4-FFF2-40B4-BE49-F238E27FC236}">
                  <a16:creationId xmlns:a16="http://schemas.microsoft.com/office/drawing/2014/main" id="{575876ED-0ADE-1A00-46D1-410BA9E74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7329">
              <a:off x="5411040" y="3500152"/>
              <a:ext cx="4061802" cy="3216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B712C0E2-EFDE-8629-8B3E-4623D63CB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056" y="2150103"/>
              <a:ext cx="991888" cy="991888"/>
            </a:xfrm>
            <a:prstGeom prst="rect">
              <a:avLst/>
            </a:prstGeom>
          </p:spPr>
        </p:pic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0F9EE7B-D61A-917E-4C60-954AC0AED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0901E8-E8F0-9EB6-C994-1377C16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>
                <a:cs typeface="+mn-cs"/>
              </a:rPr>
              <a:t>סוף הסיפור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D6F11FA-A6BF-0169-8AC9-3766A30A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A950C45-9834-9042-2DFF-9F44D12F5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098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7E9299D-1A8F-4B1C-A6C3-F3AC74B51ACF}">
  <we:reference id="wa104380121" version="2.0.0.0" store="he-IL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9A1FDF8FC093F74284027244D84FCAC7" ma:contentTypeVersion="16" ma:contentTypeDescription="צור מסמך חדש." ma:contentTypeScope="" ma:versionID="efb434e9ee3ce51bfe2fcd78544f8d24">
  <xsd:schema xmlns:xsd="http://www.w3.org/2001/XMLSchema" xmlns:xs="http://www.w3.org/2001/XMLSchema" xmlns:p="http://schemas.microsoft.com/office/2006/metadata/properties" xmlns:ns3="9b239f14-ff56-4a28-9dac-553407999f91" targetNamespace="http://schemas.microsoft.com/office/2006/metadata/properties" ma:root="true" ma:fieldsID="89ed0fe6700e60bfe0257c48d0618c9d" ns3:_="">
    <xsd:import namespace="9b239f14-ff56-4a28-9dac-553407999f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239f14-ff56-4a28-9dac-553407999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b239f14-ff56-4a28-9dac-553407999f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A27E21-6F8B-4CAD-80BC-D90297009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239f14-ff56-4a28-9dac-553407999f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38F6CA-6C97-4AA8-BB98-90556D1E5B5C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b239f14-ff56-4a28-9dac-553407999f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6478A6-5AAB-4089-8C34-898ECDB8793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610</Words>
  <Application>Microsoft Office PowerPoint</Application>
  <PresentationFormat>מסך רחב</PresentationFormat>
  <Paragraphs>109</Paragraphs>
  <Slides>30</Slides>
  <Notes>9</Notes>
  <HiddenSlides>0</HiddenSlides>
  <MMClips>35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ערכת נושא Office</vt:lpstr>
      <vt:lpstr>דוד וגוליית סיפור ופעילויות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סוף הסיפור</vt:lpstr>
      <vt:lpstr>פעילות לתלמיד ענה על השאלה</vt:lpstr>
      <vt:lpstr>מי נלחם בעם ישראל?</vt:lpstr>
      <vt:lpstr>מצוין! עם ישראל נלחם בפלשתים</vt:lpstr>
      <vt:lpstr>עם ישראל לא נלחם עם רועי צאן</vt:lpstr>
      <vt:lpstr>מי היה גדול ומפחיד?</vt:lpstr>
      <vt:lpstr>מצוין! גוליית היה גדול ומפחיד</vt:lpstr>
      <vt:lpstr>החייל הישראלי לא היה גדול ומפחיד</vt:lpstr>
      <vt:lpstr>מי נלחם עם אבן?</vt:lpstr>
      <vt:lpstr>מצוין! דויד נלחם עם אבן</vt:lpstr>
      <vt:lpstr>גוליית לא נלחם עם אבן</vt:lpstr>
      <vt:lpstr>איזה חיילים ברחו?</vt:lpstr>
      <vt:lpstr>מצוין! החיילים הפלישתים ברחו</vt:lpstr>
      <vt:lpstr>לא, החיילים הישראלים לא ברחו</vt:lpstr>
      <vt:lpstr>דויד מלך ישראל</vt:lpstr>
      <vt:lpstr>נכון! דויד מלך ישראל!</vt:lpstr>
      <vt:lpstr>ננסה שוב</vt:lpstr>
      <vt:lpstr>להתראות בסיפור הבא!</vt:lpstr>
      <vt:lpstr>למורה</vt:lpstr>
      <vt:lpstr>פעילות</vt:lpstr>
      <vt:lpstr>תמונה לפיתוח תקשורת (הוסיפו בועות מחשבה, דיבור וציינו רגש)</vt:lpstr>
      <vt:lpstr>יצא בסדרה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תיבת נוח</dc:title>
  <dc:creator>user</dc:creator>
  <cp:lastModifiedBy>Sharon</cp:lastModifiedBy>
  <cp:revision>5</cp:revision>
  <dcterms:created xsi:type="dcterms:W3CDTF">2022-12-11T06:22:34Z</dcterms:created>
  <dcterms:modified xsi:type="dcterms:W3CDTF">2025-06-22T06:10:12Z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0x0101009A1FDF8FC093F74284027244D84FCAC7</vt:lpwstr>
  </property>
</Properties>
</file>