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70" r:id="rId8"/>
    <p:sldId id="271" r:id="rId9"/>
    <p:sldId id="281" r:id="rId10"/>
    <p:sldId id="29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9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303" r:id="rId3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5CA68-91F8-4855-B055-F1309E03E2FF}" v="18" dt="2025-06-16T03:44:34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6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192D0-5956-4832-8851-7DEC3403C6FE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</dgm:pt>
    <dgm:pt modelId="{097A3958-0B3F-4638-8EA1-EEFD60FD2C94}">
      <dgm:prSet phldrT="[טקסט]"/>
      <dgm:spPr/>
      <dgm:t>
        <a:bodyPr/>
        <a:lstStyle/>
        <a:p>
          <a:pPr rtl="1"/>
          <a:r>
            <a:rPr lang="he-IL" dirty="0"/>
            <a:t>חיות על האדמה</a:t>
          </a:r>
        </a:p>
      </dgm:t>
    </dgm:pt>
    <dgm:pt modelId="{6C967EC0-3167-46D8-B6DB-557AE561AEEA}" type="parTrans" cxnId="{B19089E2-4330-42FD-9846-2ED05B55BCB0}">
      <dgm:prSet/>
      <dgm:spPr/>
      <dgm:t>
        <a:bodyPr/>
        <a:lstStyle/>
        <a:p>
          <a:pPr rtl="1"/>
          <a:endParaRPr lang="he-IL"/>
        </a:p>
      </dgm:t>
    </dgm:pt>
    <dgm:pt modelId="{EBCE75B8-F99E-491A-9C3D-8748D09C599B}" type="sibTrans" cxnId="{B19089E2-4330-42FD-9846-2ED05B55BCB0}">
      <dgm:prSet/>
      <dgm:spPr/>
      <dgm:t>
        <a:bodyPr/>
        <a:lstStyle/>
        <a:p>
          <a:pPr rtl="1"/>
          <a:endParaRPr lang="he-IL"/>
        </a:p>
      </dgm:t>
    </dgm:pt>
    <dgm:pt modelId="{55DFF28C-B503-49C9-8FDE-AD300C366F14}">
      <dgm:prSet phldrT="[טקסט]"/>
      <dgm:spPr/>
      <dgm:t>
        <a:bodyPr/>
        <a:lstStyle/>
        <a:p>
          <a:pPr rtl="1"/>
          <a:r>
            <a:rPr lang="he-IL" dirty="0"/>
            <a:t>חיות במים</a:t>
          </a:r>
        </a:p>
      </dgm:t>
    </dgm:pt>
    <dgm:pt modelId="{F022DEA7-1330-4C45-9C98-C338409AFDA2}" type="parTrans" cxnId="{353CD7A2-A30C-4D54-AE24-F53310FCE3FE}">
      <dgm:prSet/>
      <dgm:spPr/>
      <dgm:t>
        <a:bodyPr/>
        <a:lstStyle/>
        <a:p>
          <a:pPr rtl="1"/>
          <a:endParaRPr lang="he-IL"/>
        </a:p>
      </dgm:t>
    </dgm:pt>
    <dgm:pt modelId="{CB24DD5A-62BC-47BF-996D-53D9796631B5}" type="sibTrans" cxnId="{353CD7A2-A30C-4D54-AE24-F53310FCE3FE}">
      <dgm:prSet/>
      <dgm:spPr/>
      <dgm:t>
        <a:bodyPr/>
        <a:lstStyle/>
        <a:p>
          <a:pPr rtl="1"/>
          <a:endParaRPr lang="he-IL"/>
        </a:p>
      </dgm:t>
    </dgm:pt>
    <dgm:pt modelId="{5D0B4FA3-6842-4BC3-A4DF-D3E27B8C144A}">
      <dgm:prSet phldrT="[טקסט]"/>
      <dgm:spPr/>
      <dgm:t>
        <a:bodyPr/>
        <a:lstStyle/>
        <a:p>
          <a:pPr rtl="1"/>
          <a:r>
            <a:rPr lang="he-IL" dirty="0"/>
            <a:t>חיות בשמים</a:t>
          </a:r>
        </a:p>
      </dgm:t>
    </dgm:pt>
    <dgm:pt modelId="{7962CF20-EA3C-449D-A05E-E08468ACA96E}" type="parTrans" cxnId="{7238A8C2-37D6-45EA-9D35-0F25E2566F69}">
      <dgm:prSet/>
      <dgm:spPr/>
      <dgm:t>
        <a:bodyPr/>
        <a:lstStyle/>
        <a:p>
          <a:pPr rtl="1"/>
          <a:endParaRPr lang="he-IL"/>
        </a:p>
      </dgm:t>
    </dgm:pt>
    <dgm:pt modelId="{FA02313C-271F-447C-A58A-38045B073A4B}" type="sibTrans" cxnId="{7238A8C2-37D6-45EA-9D35-0F25E2566F69}">
      <dgm:prSet/>
      <dgm:spPr/>
      <dgm:t>
        <a:bodyPr/>
        <a:lstStyle/>
        <a:p>
          <a:pPr rtl="1"/>
          <a:endParaRPr lang="he-IL"/>
        </a:p>
      </dgm:t>
    </dgm:pt>
    <dgm:pt modelId="{4AC2F4CA-ADAE-40B9-9F81-F8AB7F630973}" type="pres">
      <dgm:prSet presAssocID="{E34192D0-5956-4832-8851-7DEC3403C6FE}" presName="Name0" presStyleCnt="0">
        <dgm:presLayoutVars>
          <dgm:dir/>
          <dgm:resizeHandles val="exact"/>
        </dgm:presLayoutVars>
      </dgm:prSet>
      <dgm:spPr/>
    </dgm:pt>
    <dgm:pt modelId="{BBAA6B25-1A1A-443B-A9B9-512725280282}" type="pres">
      <dgm:prSet presAssocID="{E34192D0-5956-4832-8851-7DEC3403C6FE}" presName="bkgdShp" presStyleLbl="alignAccFollowNode1" presStyleIdx="0" presStyleCnt="1"/>
      <dgm:spPr/>
    </dgm:pt>
    <dgm:pt modelId="{14BD3E14-824B-40FD-98C9-5479E5208939}" type="pres">
      <dgm:prSet presAssocID="{E34192D0-5956-4832-8851-7DEC3403C6FE}" presName="linComp" presStyleCnt="0"/>
      <dgm:spPr/>
    </dgm:pt>
    <dgm:pt modelId="{9CCDC14A-688E-4925-94C0-C20BB0C15870}" type="pres">
      <dgm:prSet presAssocID="{097A3958-0B3F-4638-8EA1-EEFD60FD2C94}" presName="compNode" presStyleCnt="0"/>
      <dgm:spPr/>
    </dgm:pt>
    <dgm:pt modelId="{CBCF7BDB-16DB-4E84-910B-822D49EDBB0B}" type="pres">
      <dgm:prSet presAssocID="{097A3958-0B3F-4638-8EA1-EEFD60FD2C94}" presName="node" presStyleLbl="node1" presStyleIdx="0" presStyleCnt="3">
        <dgm:presLayoutVars>
          <dgm:bulletEnabled val="1"/>
        </dgm:presLayoutVars>
      </dgm:prSet>
      <dgm:spPr/>
    </dgm:pt>
    <dgm:pt modelId="{0AAC731C-A231-4576-9EB2-B59706D73301}" type="pres">
      <dgm:prSet presAssocID="{097A3958-0B3F-4638-8EA1-EEFD60FD2C94}" presName="invisiNode" presStyleLbl="node1" presStyleIdx="0" presStyleCnt="3"/>
      <dgm:spPr/>
    </dgm:pt>
    <dgm:pt modelId="{9B1BB430-D857-4BE2-8292-AC938EEFFCBA}" type="pres">
      <dgm:prSet presAssocID="{097A3958-0B3F-4638-8EA1-EEFD60FD2C9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08EB654E-9350-4BF2-96B6-7D5D6E34A9D6}" type="pres">
      <dgm:prSet presAssocID="{EBCE75B8-F99E-491A-9C3D-8748D09C599B}" presName="sibTrans" presStyleLbl="sibTrans2D1" presStyleIdx="0" presStyleCnt="0"/>
      <dgm:spPr/>
    </dgm:pt>
    <dgm:pt modelId="{4503D433-AE7F-478D-AFA4-D61F74265CA6}" type="pres">
      <dgm:prSet presAssocID="{55DFF28C-B503-49C9-8FDE-AD300C366F14}" presName="compNode" presStyleCnt="0"/>
      <dgm:spPr/>
    </dgm:pt>
    <dgm:pt modelId="{B0BD6718-5110-4A13-9259-1578ED5641F7}" type="pres">
      <dgm:prSet presAssocID="{55DFF28C-B503-49C9-8FDE-AD300C366F14}" presName="node" presStyleLbl="node1" presStyleIdx="1" presStyleCnt="3">
        <dgm:presLayoutVars>
          <dgm:bulletEnabled val="1"/>
        </dgm:presLayoutVars>
      </dgm:prSet>
      <dgm:spPr/>
    </dgm:pt>
    <dgm:pt modelId="{EAA0C958-6A1A-4DA1-9AC8-F77B6D02DFDF}" type="pres">
      <dgm:prSet presAssocID="{55DFF28C-B503-49C9-8FDE-AD300C366F14}" presName="invisiNode" presStyleLbl="node1" presStyleIdx="1" presStyleCnt="3"/>
      <dgm:spPr/>
    </dgm:pt>
    <dgm:pt modelId="{00045A66-A492-438F-BEFC-8DDC43866E49}" type="pres">
      <dgm:prSet presAssocID="{55DFF28C-B503-49C9-8FDE-AD300C366F1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41950346-C59C-45D1-823F-62C320CFCDFC}" type="pres">
      <dgm:prSet presAssocID="{CB24DD5A-62BC-47BF-996D-53D9796631B5}" presName="sibTrans" presStyleLbl="sibTrans2D1" presStyleIdx="0" presStyleCnt="0"/>
      <dgm:spPr/>
    </dgm:pt>
    <dgm:pt modelId="{3D269854-C796-4D43-96E4-27BC8E61EC05}" type="pres">
      <dgm:prSet presAssocID="{5D0B4FA3-6842-4BC3-A4DF-D3E27B8C144A}" presName="compNode" presStyleCnt="0"/>
      <dgm:spPr/>
    </dgm:pt>
    <dgm:pt modelId="{E5F20AAD-072D-49A2-B783-637F31F3E6FC}" type="pres">
      <dgm:prSet presAssocID="{5D0B4FA3-6842-4BC3-A4DF-D3E27B8C144A}" presName="node" presStyleLbl="node1" presStyleIdx="2" presStyleCnt="3">
        <dgm:presLayoutVars>
          <dgm:bulletEnabled val="1"/>
        </dgm:presLayoutVars>
      </dgm:prSet>
      <dgm:spPr/>
    </dgm:pt>
    <dgm:pt modelId="{2E115828-80DB-443A-A04F-A004088D8333}" type="pres">
      <dgm:prSet presAssocID="{5D0B4FA3-6842-4BC3-A4DF-D3E27B8C144A}" presName="invisiNode" presStyleLbl="node1" presStyleIdx="2" presStyleCnt="3"/>
      <dgm:spPr/>
    </dgm:pt>
    <dgm:pt modelId="{3728EC7B-D095-4B45-A2F8-29E6886A69AC}" type="pres">
      <dgm:prSet presAssocID="{5D0B4FA3-6842-4BC3-A4DF-D3E27B8C144A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9B205E0D-86B7-425A-893A-4BB6EAE4EB54}" type="presOf" srcId="{CB24DD5A-62BC-47BF-996D-53D9796631B5}" destId="{41950346-C59C-45D1-823F-62C320CFCDFC}" srcOrd="0" destOrd="0" presId="urn:microsoft.com/office/officeart/2005/8/layout/pList2"/>
    <dgm:cxn modelId="{A3FD1B5D-3947-4E04-AFBB-0D8F4AE92D42}" type="presOf" srcId="{097A3958-0B3F-4638-8EA1-EEFD60FD2C94}" destId="{CBCF7BDB-16DB-4E84-910B-822D49EDBB0B}" srcOrd="0" destOrd="0" presId="urn:microsoft.com/office/officeart/2005/8/layout/pList2"/>
    <dgm:cxn modelId="{DF572744-D2B7-400B-9DC6-2D07C256F919}" type="presOf" srcId="{EBCE75B8-F99E-491A-9C3D-8748D09C599B}" destId="{08EB654E-9350-4BF2-96B6-7D5D6E34A9D6}" srcOrd="0" destOrd="0" presId="urn:microsoft.com/office/officeart/2005/8/layout/pList2"/>
    <dgm:cxn modelId="{A1F47D66-05EF-4243-9094-6C21FE05C65C}" type="presOf" srcId="{5D0B4FA3-6842-4BC3-A4DF-D3E27B8C144A}" destId="{E5F20AAD-072D-49A2-B783-637F31F3E6FC}" srcOrd="0" destOrd="0" presId="urn:microsoft.com/office/officeart/2005/8/layout/pList2"/>
    <dgm:cxn modelId="{B8589273-CF44-4F87-8255-B97E53693EED}" type="presOf" srcId="{55DFF28C-B503-49C9-8FDE-AD300C366F14}" destId="{B0BD6718-5110-4A13-9259-1578ED5641F7}" srcOrd="0" destOrd="0" presId="urn:microsoft.com/office/officeart/2005/8/layout/pList2"/>
    <dgm:cxn modelId="{DDC9439D-5478-494D-9C55-77CF9FF31DC5}" type="presOf" srcId="{E34192D0-5956-4832-8851-7DEC3403C6FE}" destId="{4AC2F4CA-ADAE-40B9-9F81-F8AB7F630973}" srcOrd="0" destOrd="0" presId="urn:microsoft.com/office/officeart/2005/8/layout/pList2"/>
    <dgm:cxn modelId="{353CD7A2-A30C-4D54-AE24-F53310FCE3FE}" srcId="{E34192D0-5956-4832-8851-7DEC3403C6FE}" destId="{55DFF28C-B503-49C9-8FDE-AD300C366F14}" srcOrd="1" destOrd="0" parTransId="{F022DEA7-1330-4C45-9C98-C338409AFDA2}" sibTransId="{CB24DD5A-62BC-47BF-996D-53D9796631B5}"/>
    <dgm:cxn modelId="{7238A8C2-37D6-45EA-9D35-0F25E2566F69}" srcId="{E34192D0-5956-4832-8851-7DEC3403C6FE}" destId="{5D0B4FA3-6842-4BC3-A4DF-D3E27B8C144A}" srcOrd="2" destOrd="0" parTransId="{7962CF20-EA3C-449D-A05E-E08468ACA96E}" sibTransId="{FA02313C-271F-447C-A58A-38045B073A4B}"/>
    <dgm:cxn modelId="{B19089E2-4330-42FD-9846-2ED05B55BCB0}" srcId="{E34192D0-5956-4832-8851-7DEC3403C6FE}" destId="{097A3958-0B3F-4638-8EA1-EEFD60FD2C94}" srcOrd="0" destOrd="0" parTransId="{6C967EC0-3167-46D8-B6DB-557AE561AEEA}" sibTransId="{EBCE75B8-F99E-491A-9C3D-8748D09C599B}"/>
    <dgm:cxn modelId="{E492A553-D85C-4D74-90C4-22606F079E66}" type="presParOf" srcId="{4AC2F4CA-ADAE-40B9-9F81-F8AB7F630973}" destId="{BBAA6B25-1A1A-443B-A9B9-512725280282}" srcOrd="0" destOrd="0" presId="urn:microsoft.com/office/officeart/2005/8/layout/pList2"/>
    <dgm:cxn modelId="{B1867315-02DE-4995-AF7F-4DDA158F66AB}" type="presParOf" srcId="{4AC2F4CA-ADAE-40B9-9F81-F8AB7F630973}" destId="{14BD3E14-824B-40FD-98C9-5479E5208939}" srcOrd="1" destOrd="0" presId="urn:microsoft.com/office/officeart/2005/8/layout/pList2"/>
    <dgm:cxn modelId="{46986AB2-0394-4E07-9F95-87413312ABAD}" type="presParOf" srcId="{14BD3E14-824B-40FD-98C9-5479E5208939}" destId="{9CCDC14A-688E-4925-94C0-C20BB0C15870}" srcOrd="0" destOrd="0" presId="urn:microsoft.com/office/officeart/2005/8/layout/pList2"/>
    <dgm:cxn modelId="{1E7E3EE1-160D-45A5-932C-E18D013797C3}" type="presParOf" srcId="{9CCDC14A-688E-4925-94C0-C20BB0C15870}" destId="{CBCF7BDB-16DB-4E84-910B-822D49EDBB0B}" srcOrd="0" destOrd="0" presId="urn:microsoft.com/office/officeart/2005/8/layout/pList2"/>
    <dgm:cxn modelId="{78861419-653B-4E2E-A98D-F4433563847C}" type="presParOf" srcId="{9CCDC14A-688E-4925-94C0-C20BB0C15870}" destId="{0AAC731C-A231-4576-9EB2-B59706D73301}" srcOrd="1" destOrd="0" presId="urn:microsoft.com/office/officeart/2005/8/layout/pList2"/>
    <dgm:cxn modelId="{3189A48F-6A6B-4A70-B62B-6C6638515ED3}" type="presParOf" srcId="{9CCDC14A-688E-4925-94C0-C20BB0C15870}" destId="{9B1BB430-D857-4BE2-8292-AC938EEFFCBA}" srcOrd="2" destOrd="0" presId="urn:microsoft.com/office/officeart/2005/8/layout/pList2"/>
    <dgm:cxn modelId="{58D9E215-960C-4B6F-917C-FA788C9DE525}" type="presParOf" srcId="{14BD3E14-824B-40FD-98C9-5479E5208939}" destId="{08EB654E-9350-4BF2-96B6-7D5D6E34A9D6}" srcOrd="1" destOrd="0" presId="urn:microsoft.com/office/officeart/2005/8/layout/pList2"/>
    <dgm:cxn modelId="{0A2E2A33-71D0-4566-97C0-688E18877F0E}" type="presParOf" srcId="{14BD3E14-824B-40FD-98C9-5479E5208939}" destId="{4503D433-AE7F-478D-AFA4-D61F74265CA6}" srcOrd="2" destOrd="0" presId="urn:microsoft.com/office/officeart/2005/8/layout/pList2"/>
    <dgm:cxn modelId="{D6359623-82E6-4998-8F78-085A67E477F2}" type="presParOf" srcId="{4503D433-AE7F-478D-AFA4-D61F74265CA6}" destId="{B0BD6718-5110-4A13-9259-1578ED5641F7}" srcOrd="0" destOrd="0" presId="urn:microsoft.com/office/officeart/2005/8/layout/pList2"/>
    <dgm:cxn modelId="{2489FA6A-5166-475A-ABFB-731E3B1770CB}" type="presParOf" srcId="{4503D433-AE7F-478D-AFA4-D61F74265CA6}" destId="{EAA0C958-6A1A-4DA1-9AC8-F77B6D02DFDF}" srcOrd="1" destOrd="0" presId="urn:microsoft.com/office/officeart/2005/8/layout/pList2"/>
    <dgm:cxn modelId="{8A5B13A1-6291-4FF2-97E8-ADC858A393B8}" type="presParOf" srcId="{4503D433-AE7F-478D-AFA4-D61F74265CA6}" destId="{00045A66-A492-438F-BEFC-8DDC43866E49}" srcOrd="2" destOrd="0" presId="urn:microsoft.com/office/officeart/2005/8/layout/pList2"/>
    <dgm:cxn modelId="{4DFA0AC3-0310-4588-879B-EA6B84B92D8A}" type="presParOf" srcId="{14BD3E14-824B-40FD-98C9-5479E5208939}" destId="{41950346-C59C-45D1-823F-62C320CFCDFC}" srcOrd="3" destOrd="0" presId="urn:microsoft.com/office/officeart/2005/8/layout/pList2"/>
    <dgm:cxn modelId="{FB318B93-0B2C-473F-806C-F06DF365E834}" type="presParOf" srcId="{14BD3E14-824B-40FD-98C9-5479E5208939}" destId="{3D269854-C796-4D43-96E4-27BC8E61EC05}" srcOrd="4" destOrd="0" presId="urn:microsoft.com/office/officeart/2005/8/layout/pList2"/>
    <dgm:cxn modelId="{7910A057-9C12-4B1D-B985-9708F4B95145}" type="presParOf" srcId="{3D269854-C796-4D43-96E4-27BC8E61EC05}" destId="{E5F20AAD-072D-49A2-B783-637F31F3E6FC}" srcOrd="0" destOrd="0" presId="urn:microsoft.com/office/officeart/2005/8/layout/pList2"/>
    <dgm:cxn modelId="{E424E142-99BB-44B8-BAF1-057E846B22E5}" type="presParOf" srcId="{3D269854-C796-4D43-96E4-27BC8E61EC05}" destId="{2E115828-80DB-443A-A04F-A004088D8333}" srcOrd="1" destOrd="0" presId="urn:microsoft.com/office/officeart/2005/8/layout/pList2"/>
    <dgm:cxn modelId="{DE51B4E2-6B1F-4540-802C-1DACBC14A671}" type="presParOf" srcId="{3D269854-C796-4D43-96E4-27BC8E61EC05}" destId="{3728EC7B-D095-4B45-A2F8-29E6886A69A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A6B25-1A1A-443B-A9B9-512725280282}">
      <dsp:nvSpPr>
        <dsp:cNvPr id="0" name=""/>
        <dsp:cNvSpPr/>
      </dsp:nvSpPr>
      <dsp:spPr>
        <a:xfrm>
          <a:off x="0" y="0"/>
          <a:ext cx="8469911" cy="2037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BB430-D857-4BE2-8292-AC938EEFFCBA}">
      <dsp:nvSpPr>
        <dsp:cNvPr id="0" name=""/>
        <dsp:cNvSpPr/>
      </dsp:nvSpPr>
      <dsp:spPr>
        <a:xfrm>
          <a:off x="254097" y="271686"/>
          <a:ext cx="2488036" cy="1494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F7BDB-16DB-4E84-910B-822D49EDBB0B}">
      <dsp:nvSpPr>
        <dsp:cNvPr id="0" name=""/>
        <dsp:cNvSpPr/>
      </dsp:nvSpPr>
      <dsp:spPr>
        <a:xfrm rot="10800000">
          <a:off x="254097" y="2037649"/>
          <a:ext cx="2488036" cy="24904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kern="1200" dirty="0"/>
            <a:t>חיות על האדמה</a:t>
          </a:r>
        </a:p>
      </dsp:txBody>
      <dsp:txXfrm rot="10800000">
        <a:off x="330613" y="2037649"/>
        <a:ext cx="2335004" cy="2413943"/>
      </dsp:txXfrm>
    </dsp:sp>
    <dsp:sp modelId="{00045A66-A492-438F-BEFC-8DDC43866E49}">
      <dsp:nvSpPr>
        <dsp:cNvPr id="0" name=""/>
        <dsp:cNvSpPr/>
      </dsp:nvSpPr>
      <dsp:spPr>
        <a:xfrm>
          <a:off x="2990937" y="271686"/>
          <a:ext cx="2488036" cy="1494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D6718-5110-4A13-9259-1578ED5641F7}">
      <dsp:nvSpPr>
        <dsp:cNvPr id="0" name=""/>
        <dsp:cNvSpPr/>
      </dsp:nvSpPr>
      <dsp:spPr>
        <a:xfrm rot="10800000">
          <a:off x="2990937" y="2037649"/>
          <a:ext cx="2488036" cy="24904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kern="1200" dirty="0"/>
            <a:t>חיות במים</a:t>
          </a:r>
        </a:p>
      </dsp:txBody>
      <dsp:txXfrm rot="10800000">
        <a:off x="3067453" y="2037649"/>
        <a:ext cx="2335004" cy="2413943"/>
      </dsp:txXfrm>
    </dsp:sp>
    <dsp:sp modelId="{3728EC7B-D095-4B45-A2F8-29E6886A69AC}">
      <dsp:nvSpPr>
        <dsp:cNvPr id="0" name=""/>
        <dsp:cNvSpPr/>
      </dsp:nvSpPr>
      <dsp:spPr>
        <a:xfrm>
          <a:off x="5727777" y="271686"/>
          <a:ext cx="2488036" cy="1494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20AAD-072D-49A2-B783-637F31F3E6FC}">
      <dsp:nvSpPr>
        <dsp:cNvPr id="0" name=""/>
        <dsp:cNvSpPr/>
      </dsp:nvSpPr>
      <dsp:spPr>
        <a:xfrm rot="10800000">
          <a:off x="5727777" y="2037649"/>
          <a:ext cx="2488036" cy="24904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kern="1200" dirty="0"/>
            <a:t>חיות בשמים</a:t>
          </a:r>
        </a:p>
      </dsp:txBody>
      <dsp:txXfrm rot="10800000">
        <a:off x="5804293" y="2037649"/>
        <a:ext cx="2335004" cy="2413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69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20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711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79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016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856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275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6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417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39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44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3637-680F-4EEF-9D5F-A6EB1DA35875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8787-2939-401C-8201-7D6B6E9EB2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265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slide" Target="slide13.xml"/><Relationship Id="rId5" Type="http://schemas.microsoft.com/office/2007/relationships/media" Target="../media/media13.m4a"/><Relationship Id="rId10" Type="http://schemas.openxmlformats.org/officeDocument/2006/relationships/image" Target="../media/image16.png"/><Relationship Id="rId4" Type="http://schemas.openxmlformats.org/officeDocument/2006/relationships/audio" Target="../media/media12.m4a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png"/><Relationship Id="rId3" Type="http://schemas.microsoft.com/office/2007/relationships/media" Target="../media/media17.m4a"/><Relationship Id="rId7" Type="http://schemas.openxmlformats.org/officeDocument/2006/relationships/slideLayout" Target="../slideLayouts/slideLayout2.xml"/><Relationship Id="rId12" Type="http://schemas.openxmlformats.org/officeDocument/2006/relationships/slide" Target="slide1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openxmlformats.org/officeDocument/2006/relationships/image" Target="../media/image22.png"/><Relationship Id="rId5" Type="http://schemas.microsoft.com/office/2007/relationships/media" Target="../media/media18.m4a"/><Relationship Id="rId10" Type="http://schemas.openxmlformats.org/officeDocument/2006/relationships/slide" Target="slide15.xml"/><Relationship Id="rId4" Type="http://schemas.openxmlformats.org/officeDocument/2006/relationships/audio" Target="../media/media17.m4a"/><Relationship Id="rId9" Type="http://schemas.openxmlformats.org/officeDocument/2006/relationships/image" Target="../media/image21.png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microsoft.com/office/2007/relationships/media" Target="../media/media22.m4a"/><Relationship Id="rId7" Type="http://schemas.openxmlformats.org/officeDocument/2006/relationships/slideLayout" Target="../slideLayouts/slideLayout2.xml"/><Relationship Id="rId12" Type="http://schemas.openxmlformats.org/officeDocument/2006/relationships/slide" Target="slide19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openxmlformats.org/officeDocument/2006/relationships/image" Target="../media/image10.png"/><Relationship Id="rId5" Type="http://schemas.microsoft.com/office/2007/relationships/media" Target="../media/media23.m4a"/><Relationship Id="rId10" Type="http://schemas.openxmlformats.org/officeDocument/2006/relationships/slide" Target="slide18.xml"/><Relationship Id="rId4" Type="http://schemas.openxmlformats.org/officeDocument/2006/relationships/audio" Target="../media/media22.m4a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microsoft.com/office/2007/relationships/media" Target="../media/media27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audio" Target="../media/media28.m4a"/><Relationship Id="rId11" Type="http://schemas.openxmlformats.org/officeDocument/2006/relationships/image" Target="../media/image22.png"/><Relationship Id="rId5" Type="http://schemas.microsoft.com/office/2007/relationships/media" Target="../media/media28.m4a"/><Relationship Id="rId10" Type="http://schemas.openxmlformats.org/officeDocument/2006/relationships/slide" Target="slide21.xml"/><Relationship Id="rId4" Type="http://schemas.openxmlformats.org/officeDocument/2006/relationships/audio" Target="../media/media27.m4a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slide" Target="slide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aputi.co.il/free-printable-animals-mandala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-bfk0RE_o&amp;ab_channel=TheCraftyClassro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00743" y="500458"/>
            <a:ext cx="9144000" cy="1824784"/>
          </a:xfrm>
        </p:spPr>
        <p:txBody>
          <a:bodyPr>
            <a:normAutofit fontScale="90000"/>
          </a:bodyPr>
          <a:lstStyle/>
          <a:p>
            <a:r>
              <a:rPr lang="he-IL" sz="6700" b="1" dirty="0">
                <a:cs typeface="+mn-cs"/>
              </a:rPr>
              <a:t>בריאת העולם</a:t>
            </a:r>
            <a:br>
              <a:rPr lang="he-IL" b="1" dirty="0">
                <a:cs typeface="+mn-cs"/>
              </a:rPr>
            </a:br>
            <a:r>
              <a:rPr lang="he-IL" dirty="0">
                <a:cs typeface="+mn-cs"/>
              </a:rPr>
              <a:t>אייך עשו את העולם</a:t>
            </a:r>
            <a:br>
              <a:rPr lang="he-IL" dirty="0">
                <a:cs typeface="+mn-cs"/>
              </a:rPr>
            </a:br>
            <a:r>
              <a:rPr lang="he-IL" sz="3100" dirty="0">
                <a:cs typeface="+mn-cs"/>
              </a:rPr>
              <a:t>סיפור ופעילויות</a:t>
            </a:r>
            <a:endParaRPr lang="he-IL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F265220-EAA9-F3CA-66F1-370A503FF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06" y="5938484"/>
            <a:ext cx="848135" cy="834813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81660D5-A4E0-214F-B8E6-88FA49BD2597}"/>
              </a:ext>
            </a:extLst>
          </p:cNvPr>
          <p:cNvSpPr txBox="1"/>
          <p:nvPr/>
        </p:nvSpPr>
        <p:spPr>
          <a:xfrm>
            <a:off x="3854715" y="6357542"/>
            <a:ext cx="5196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כתיבת הסיפור והפעילויות: ד"ר ניצן כהן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5DB9DFF7-5E2F-3A3B-760A-553BE9ADC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465" y="2394827"/>
            <a:ext cx="6088700" cy="3785811"/>
          </a:xfrm>
          <a:prstGeom prst="rect">
            <a:avLst/>
          </a:prstGeom>
        </p:spPr>
      </p:pic>
      <p:pic>
        <p:nvPicPr>
          <p:cNvPr id="4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00335FA0-3684-EDAB-89AD-30B95FC46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70960" y="1031666"/>
            <a:ext cx="304800" cy="3048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4019BDFE-468F-DC5D-EF86-4D04CA8DA507}"/>
              </a:ext>
            </a:extLst>
          </p:cNvPr>
          <p:cNvSpPr/>
          <p:nvPr/>
        </p:nvSpPr>
        <p:spPr>
          <a:xfrm>
            <a:off x="0" y="31408"/>
            <a:ext cx="12191999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סדרת סיפורי התורה בהנגשה לשונית לצעירים עם מוגבלות שכלית התפתחותית בינונית וקשה</a:t>
            </a:r>
          </a:p>
        </p:txBody>
      </p:sp>
      <p:pic>
        <p:nvPicPr>
          <p:cNvPr id="11" name="תמונה 10" descr="תמונה שמכילה טקסט, גופן, גרפיקה, לוגו&#10;&#10;התיאור נוצר באופן אוטומטי">
            <a:extLst>
              <a:ext uri="{FF2B5EF4-FFF2-40B4-BE49-F238E27FC236}">
                <a16:creationId xmlns:a16="http://schemas.microsoft.com/office/drawing/2014/main" id="{5CC9F7CB-26EE-EF17-A8F5-324FBDB011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08" y="6279428"/>
            <a:ext cx="2435229" cy="5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530667-AB71-0FEB-772C-26ACFA4A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6000" b="1" dirty="0">
                <a:cs typeface="+mn-cs"/>
              </a:rPr>
              <a:t>פעילות לתלמיד</a:t>
            </a:r>
            <a:br>
              <a:rPr lang="he-IL" sz="6000" b="1" dirty="0">
                <a:cs typeface="+mn-cs"/>
              </a:rPr>
            </a:br>
            <a:r>
              <a:rPr lang="he-IL" sz="3600" dirty="0">
                <a:cs typeface="+mn-cs"/>
              </a:rPr>
              <a:t>ענה על השאלה</a:t>
            </a:r>
            <a:endParaRPr lang="he-IL" sz="6000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823228A-9041-7492-6C4F-F8F4009E0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670" y="2941320"/>
            <a:ext cx="3134106" cy="3134106"/>
          </a:xfrm>
          <a:prstGeom prst="rect">
            <a:avLst/>
          </a:prstGeom>
        </p:spPr>
      </p:pic>
      <p:pic>
        <p:nvPicPr>
          <p:cNvPr id="5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DBE2712F-61BD-FDC7-B24C-56443CA00B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A5BA92-BA4E-7BF2-F950-DF40D3FB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באיזה יום אלוהים עשה חתול?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79E6270-1FA3-C4C8-B5B4-90704523F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1835" y="365125"/>
            <a:ext cx="1098170" cy="1098170"/>
          </a:xfrm>
          <a:prstGeom prst="rect">
            <a:avLst/>
          </a:prstGeom>
        </p:spPr>
      </p:pic>
      <p:pic>
        <p:nvPicPr>
          <p:cNvPr id="6" name="תמונה 5">
            <a:hlinkClick r:id="rId9" action="ppaction://hlinksldjump"/>
            <a:extLst>
              <a:ext uri="{FF2B5EF4-FFF2-40B4-BE49-F238E27FC236}">
                <a16:creationId xmlns:a16="http://schemas.microsoft.com/office/drawing/2014/main" id="{847222B8-802A-0419-BEBB-6342FAB45F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6591" y="2586352"/>
            <a:ext cx="3108599" cy="3108599"/>
          </a:xfrm>
          <a:prstGeom prst="rect">
            <a:avLst/>
          </a:prstGeom>
        </p:spPr>
      </p:pic>
      <p:pic>
        <p:nvPicPr>
          <p:cNvPr id="7" name="תמונה 6">
            <a:hlinkClick r:id="rId11" action="ppaction://hlinksldjump"/>
            <a:extLst>
              <a:ext uri="{FF2B5EF4-FFF2-40B4-BE49-F238E27FC236}">
                <a16:creationId xmlns:a16="http://schemas.microsoft.com/office/drawing/2014/main" id="{CCBA0D61-3CFF-351F-7822-549CB67E36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8223" y="2665370"/>
            <a:ext cx="3029581" cy="3029581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812101F5-65DF-DC9E-71EC-12DBA8CD59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20002" y="708049"/>
            <a:ext cx="304800" cy="304800"/>
          </a:xfrm>
          <a:prstGeom prst="rect">
            <a:avLst/>
          </a:prstGeom>
        </p:spPr>
      </p:pic>
      <p:pic>
        <p:nvPicPr>
          <p:cNvPr id="4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426F315F-0E61-27CE-08AF-9687C3DC2B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9026" y="2889370"/>
            <a:ext cx="406400" cy="406400"/>
          </a:xfrm>
          <a:prstGeom prst="rect">
            <a:avLst/>
          </a:prstGeom>
        </p:spPr>
      </p:pic>
      <p:pic>
        <p:nvPicPr>
          <p:cNvPr id="8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49D85A4F-A639-E7B1-9D93-6FF006CE2CE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24802" y="28117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8B0FAF-A484-C891-0E26-AFD47EC0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נכון, אלוהים עשה את החתול ביום חמישי</a:t>
            </a:r>
          </a:p>
        </p:txBody>
      </p:sp>
      <p:pic>
        <p:nvPicPr>
          <p:cNvPr id="5" name="תמונה 4">
            <a:hlinkClick r:id="rId4" action="ppaction://hlinksldjump"/>
            <a:extLst>
              <a:ext uri="{FF2B5EF4-FFF2-40B4-BE49-F238E27FC236}">
                <a16:creationId xmlns:a16="http://schemas.microsoft.com/office/drawing/2014/main" id="{AFD247CF-8FE3-A46B-892C-AA0AB5BCA38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819400"/>
            <a:ext cx="1625600" cy="1625600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78FDD97A-7B39-8A82-93A2-990A5F467B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2718" y="64838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14B700-D4EB-33A9-8671-2535D2BD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לא, ביום ראשון אלוהים עשה חושך ואור</a:t>
            </a:r>
          </a:p>
        </p:txBody>
      </p:sp>
      <p:pic>
        <p:nvPicPr>
          <p:cNvPr id="4" name="תמונה 3">
            <a:hlinkClick r:id="rId4" action="ppaction://hlinksldjump"/>
            <a:extLst>
              <a:ext uri="{FF2B5EF4-FFF2-40B4-BE49-F238E27FC236}">
                <a16:creationId xmlns:a16="http://schemas.microsoft.com/office/drawing/2014/main" id="{147E4D5C-C449-72AD-5215-EABC1E55FD6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819400"/>
            <a:ext cx="1625600" cy="1625600"/>
          </a:xfrm>
          <a:prstGeom prst="rect">
            <a:avLst/>
          </a:prstGeom>
        </p:spPr>
      </p:pic>
      <p:sp>
        <p:nvSpPr>
          <p:cNvPr id="5" name="אליפסה 4">
            <a:extLst>
              <a:ext uri="{FF2B5EF4-FFF2-40B4-BE49-F238E27FC236}">
                <a16:creationId xmlns:a16="http://schemas.microsoft.com/office/drawing/2014/main" id="{A045CADB-99A2-9840-C428-AE9419ACF9BA}"/>
              </a:ext>
            </a:extLst>
          </p:cNvPr>
          <p:cNvSpPr/>
          <p:nvPr/>
        </p:nvSpPr>
        <p:spPr>
          <a:xfrm>
            <a:off x="2588342" y="500227"/>
            <a:ext cx="1002890" cy="812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99D345F6-660B-9859-B4D5-A8CE33AD40BC}"/>
              </a:ext>
            </a:extLst>
          </p:cNvPr>
          <p:cNvSpPr/>
          <p:nvPr/>
        </p:nvSpPr>
        <p:spPr>
          <a:xfrm>
            <a:off x="1777181" y="454621"/>
            <a:ext cx="1124632" cy="9035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D74EE809-3796-4ACA-5F28-9407495B0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362" y="50022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A5BA92-BA4E-7BF2-F950-DF40D3FB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אלוהים עשה ביום שישי?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B9A028C-FA06-F306-FB3E-C12C45632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567" y="365125"/>
            <a:ext cx="1155416" cy="115541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B2A2FD9-72F7-34BA-D02F-23F85B162D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2684207"/>
            <a:ext cx="2198947" cy="2536098"/>
          </a:xfrm>
          <a:prstGeom prst="rect">
            <a:avLst/>
          </a:prstGeom>
        </p:spPr>
      </p:pic>
      <p:pic>
        <p:nvPicPr>
          <p:cNvPr id="11" name="תמונה 10">
            <a:hlinkClick r:id="rId10" action="ppaction://hlinksldjump"/>
            <a:extLst>
              <a:ext uri="{FF2B5EF4-FFF2-40B4-BE49-F238E27FC236}">
                <a16:creationId xmlns:a16="http://schemas.microsoft.com/office/drawing/2014/main" id="{3B682EBE-EE93-1436-D474-D5D8590CCC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1183" y="2684207"/>
            <a:ext cx="2295785" cy="2647784"/>
          </a:xfrm>
          <a:prstGeom prst="rect">
            <a:avLst/>
          </a:prstGeom>
        </p:spPr>
      </p:pic>
      <p:pic>
        <p:nvPicPr>
          <p:cNvPr id="14" name="תמונה 13">
            <a:hlinkClick r:id="rId12" action="ppaction://hlinksldjump"/>
            <a:extLst>
              <a:ext uri="{FF2B5EF4-FFF2-40B4-BE49-F238E27FC236}">
                <a16:creationId xmlns:a16="http://schemas.microsoft.com/office/drawing/2014/main" id="{420805BA-0837-35FA-A8CD-F09ABD3843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4299" y="2950740"/>
            <a:ext cx="2381250" cy="2381250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24100792-9CB1-7BC9-388F-AC65FB3A9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8287" y="638033"/>
            <a:ext cx="304800" cy="3048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99F29F6-1F7D-48F9-1EEB-CCE418E56E5C}"/>
              </a:ext>
            </a:extLst>
          </p:cNvPr>
          <p:cNvSpPr/>
          <p:nvPr/>
        </p:nvSpPr>
        <p:spPr>
          <a:xfrm>
            <a:off x="7944928" y="2156604"/>
            <a:ext cx="1906438" cy="3623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שיח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25A9FE5-15D5-4641-FA9B-CDCA59A7C5BE}"/>
              </a:ext>
            </a:extLst>
          </p:cNvPr>
          <p:cNvSpPr/>
          <p:nvPr/>
        </p:nvSpPr>
        <p:spPr>
          <a:xfrm>
            <a:off x="2340634" y="2170981"/>
            <a:ext cx="1906438" cy="3623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אדם </a:t>
            </a:r>
            <a:r>
              <a:rPr lang="he-IL" b="1" dirty="0" err="1"/>
              <a:t>וחוה</a:t>
            </a:r>
            <a:endParaRPr lang="he-IL" b="1" dirty="0"/>
          </a:p>
        </p:txBody>
      </p:sp>
      <p:pic>
        <p:nvPicPr>
          <p:cNvPr id="6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D7697AC8-00DE-9AC1-F934-947B274FA3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7487" y="2170981"/>
            <a:ext cx="406400" cy="406400"/>
          </a:xfrm>
          <a:prstGeom prst="rect">
            <a:avLst/>
          </a:prstGeom>
        </p:spPr>
      </p:pic>
      <p:pic>
        <p:nvPicPr>
          <p:cNvPr id="7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144C34AB-CAD3-3340-4A08-8DB45E81E1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133367" y="21752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8B0FAF-A484-C891-0E26-AFD47EC0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נכון, אלוהים עשה ביום שישי את אדם </a:t>
            </a:r>
            <a:r>
              <a:rPr lang="he-IL" dirty="0" err="1"/>
              <a:t>וחוה</a:t>
            </a:r>
            <a:endParaRPr lang="he-IL" dirty="0"/>
          </a:p>
        </p:txBody>
      </p:sp>
      <p:pic>
        <p:nvPicPr>
          <p:cNvPr id="5" name="תמונה 4">
            <a:hlinkClick r:id="rId4" action="ppaction://hlinksldjump"/>
            <a:extLst>
              <a:ext uri="{FF2B5EF4-FFF2-40B4-BE49-F238E27FC236}">
                <a16:creationId xmlns:a16="http://schemas.microsoft.com/office/drawing/2014/main" id="{AFD247CF-8FE3-A46B-892C-AA0AB5BCA38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819400"/>
            <a:ext cx="1625600" cy="1625600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51C5B20C-30F6-EC38-1176-4D7ACFB9E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008" y="39387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14B700-D4EB-33A9-8671-2535D2BD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לא, אלוהים עשה את השיח ביום שלישי</a:t>
            </a:r>
          </a:p>
        </p:txBody>
      </p:sp>
      <p:pic>
        <p:nvPicPr>
          <p:cNvPr id="4" name="תמונה 3">
            <a:hlinkClick r:id="rId4" action="ppaction://hlinksldjump"/>
            <a:extLst>
              <a:ext uri="{FF2B5EF4-FFF2-40B4-BE49-F238E27FC236}">
                <a16:creationId xmlns:a16="http://schemas.microsoft.com/office/drawing/2014/main" id="{147E4D5C-C449-72AD-5215-EABC1E55FD6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819400"/>
            <a:ext cx="1625600" cy="16256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44968F6-4EBC-8A00-B04D-3759CF1E7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914" y="462219"/>
            <a:ext cx="973362" cy="973362"/>
          </a:xfrm>
          <a:prstGeom prst="rect">
            <a:avLst/>
          </a:prstGeom>
        </p:spPr>
      </p:pic>
      <p:pic>
        <p:nvPicPr>
          <p:cNvPr id="6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43EF1C34-750D-881F-B9ED-6ED487A09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4484" y="46221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E0BD7F9-0BC2-E57A-CFED-58571E712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713" y="2949100"/>
            <a:ext cx="2459627" cy="245962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D49CADE4-6754-8647-2538-2E1A33C4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אלוהים עשה אחרי השמים והאדמה?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F323AA8-2644-D651-5FF7-72DC1E7AE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3426" y="534311"/>
            <a:ext cx="906530" cy="906530"/>
          </a:xfrm>
          <a:prstGeom prst="rect">
            <a:avLst/>
          </a:prstGeom>
        </p:spPr>
      </p:pic>
      <p:pic>
        <p:nvPicPr>
          <p:cNvPr id="7" name="תמונה 6">
            <a:hlinkClick r:id="rId10" action="ppaction://hlinksldjump"/>
            <a:extLst>
              <a:ext uri="{FF2B5EF4-FFF2-40B4-BE49-F238E27FC236}">
                <a16:creationId xmlns:a16="http://schemas.microsoft.com/office/drawing/2014/main" id="{99A91965-F881-97A4-CA2D-2264EE0EAF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5151" y="3011606"/>
            <a:ext cx="2308752" cy="2308752"/>
          </a:xfrm>
          <a:prstGeom prst="rect">
            <a:avLst/>
          </a:prstGeom>
        </p:spPr>
      </p:pic>
      <p:pic>
        <p:nvPicPr>
          <p:cNvPr id="8" name="תמונה 7">
            <a:hlinkClick r:id="rId12" action="ppaction://hlinksldjump"/>
            <a:extLst>
              <a:ext uri="{FF2B5EF4-FFF2-40B4-BE49-F238E27FC236}">
                <a16:creationId xmlns:a16="http://schemas.microsoft.com/office/drawing/2014/main" id="{FFC7A8B4-D5AC-831B-0828-9B740BE0A1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7595" y="2255063"/>
            <a:ext cx="3266447" cy="3266447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15CFF9AB-D349-1FD9-CB8C-ACEBE4BEE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2613" y="534311"/>
            <a:ext cx="304800" cy="304800"/>
          </a:xfrm>
          <a:prstGeom prst="rect">
            <a:avLst/>
          </a:prstGeom>
        </p:spPr>
      </p:pic>
      <p:pic>
        <p:nvPicPr>
          <p:cNvPr id="4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E701FF20-7710-C6D5-3833-5E14A18677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03649" y="2112513"/>
            <a:ext cx="406400" cy="4064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998DF96-17D0-A27C-447F-D344ECBB52B1}"/>
              </a:ext>
            </a:extLst>
          </p:cNvPr>
          <p:cNvSpPr/>
          <p:nvPr/>
        </p:nvSpPr>
        <p:spPr>
          <a:xfrm>
            <a:off x="7944928" y="2156604"/>
            <a:ext cx="1906438" cy="3623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שמש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D05E792-15BD-D88B-EEAB-6292207A8819}"/>
              </a:ext>
            </a:extLst>
          </p:cNvPr>
          <p:cNvSpPr/>
          <p:nvPr/>
        </p:nvSpPr>
        <p:spPr>
          <a:xfrm>
            <a:off x="2285151" y="2156604"/>
            <a:ext cx="1906438" cy="3623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עצים ודשא</a:t>
            </a:r>
          </a:p>
        </p:txBody>
      </p:sp>
      <p:pic>
        <p:nvPicPr>
          <p:cNvPr id="10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28B874F5-35D7-6A86-CFAA-2B17440585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05577" y="20518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8B0FAF-A484-C891-0E26-AFD47EC0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נכון, אחרי השמיים והאדמה, אלוהים עשה עצים ודשא</a:t>
            </a:r>
          </a:p>
        </p:txBody>
      </p:sp>
      <p:pic>
        <p:nvPicPr>
          <p:cNvPr id="5" name="תמונה 4">
            <a:hlinkClick r:id="rId4" action="ppaction://hlinksldjump"/>
            <a:extLst>
              <a:ext uri="{FF2B5EF4-FFF2-40B4-BE49-F238E27FC236}">
                <a16:creationId xmlns:a16="http://schemas.microsoft.com/office/drawing/2014/main" id="{AFD247CF-8FE3-A46B-892C-AA0AB5BCA38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819400"/>
            <a:ext cx="1625600" cy="1625600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F3950002-EA66-26A3-2DE5-E5E2FD92F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448" y="2127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14B700-D4EB-33A9-8671-2535D2BD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לא, אלוהים עשה שמש רק אחרי שעשה דשא ועצים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47E4D5C-C449-72AD-5215-EABC1E55FD6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819400"/>
            <a:ext cx="1625600" cy="1625600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9C95F225-0652-687D-2320-8E575DA2C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3445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37290" y="296369"/>
            <a:ext cx="10515600" cy="62546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400" dirty="0"/>
              <a:t>לפני הרבה שנים, אלוהים החליט לברוא (לעשות) את העולם.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400" dirty="0"/>
              <a:t>ביום ה</a:t>
            </a:r>
            <a:r>
              <a:rPr lang="he-IL" sz="2400" b="1" dirty="0"/>
              <a:t>ראשון</a:t>
            </a:r>
            <a:r>
              <a:rPr lang="he-IL" sz="2400" dirty="0"/>
              <a:t> אלוהים עשה אור, לאור קרא יום.</a:t>
            </a:r>
          </a:p>
          <a:p>
            <a:pPr marL="0" indent="0">
              <a:lnSpc>
                <a:spcPct val="150000"/>
              </a:lnSpc>
              <a:buNone/>
            </a:pPr>
            <a:endParaRPr lang="he-IL" sz="2400" dirty="0"/>
          </a:p>
          <a:p>
            <a:pPr marL="0" indent="0">
              <a:lnSpc>
                <a:spcPct val="150000"/>
              </a:lnSpc>
              <a:buNone/>
            </a:pPr>
            <a:endParaRPr lang="he-IL" sz="2400" dirty="0"/>
          </a:p>
          <a:p>
            <a:pPr marL="0" indent="0">
              <a:lnSpc>
                <a:spcPct val="150000"/>
              </a:lnSpc>
              <a:buNone/>
            </a:pPr>
            <a:endParaRPr lang="he-IL" sz="2400" dirty="0"/>
          </a:p>
          <a:p>
            <a:pPr marL="0" indent="0">
              <a:lnSpc>
                <a:spcPct val="150000"/>
              </a:lnSpc>
              <a:buNone/>
            </a:pPr>
            <a:r>
              <a:rPr lang="he-IL" sz="2400" dirty="0"/>
              <a:t>ביום ה</a:t>
            </a:r>
            <a:r>
              <a:rPr lang="he-IL" sz="2400" b="1" dirty="0"/>
              <a:t>ראשון</a:t>
            </a:r>
            <a:r>
              <a:rPr lang="he-IL" sz="2400" dirty="0"/>
              <a:t> אלוהים עשה גם חושך, לחושך קרא לילה.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F684DA2-F539-DDAA-04DF-D9ED7CE31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0" y="93810"/>
            <a:ext cx="2657848" cy="2657848"/>
          </a:xfrm>
          <a:prstGeom prst="rect">
            <a:avLst/>
          </a:prstGeom>
        </p:spPr>
      </p:pic>
      <p:sp>
        <p:nvSpPr>
          <p:cNvPr id="10" name="אליפסה 9">
            <a:extLst>
              <a:ext uri="{FF2B5EF4-FFF2-40B4-BE49-F238E27FC236}">
                <a16:creationId xmlns:a16="http://schemas.microsoft.com/office/drawing/2014/main" id="{1EA06E34-EC39-AA67-3A1D-9FABDDC2BEF9}"/>
              </a:ext>
            </a:extLst>
          </p:cNvPr>
          <p:cNvSpPr/>
          <p:nvPr/>
        </p:nvSpPr>
        <p:spPr>
          <a:xfrm>
            <a:off x="6799217" y="1675322"/>
            <a:ext cx="2185565" cy="21526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FA9093F-063A-0344-32CB-CDA9E4CB2E2D}"/>
              </a:ext>
            </a:extLst>
          </p:cNvPr>
          <p:cNvSpPr/>
          <p:nvPr/>
        </p:nvSpPr>
        <p:spPr>
          <a:xfrm>
            <a:off x="6799216" y="4540776"/>
            <a:ext cx="2185565" cy="22128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0704C0C9-B92E-4C5B-74DB-C4B1B4E0A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86565" y="46769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1754D6-0E0C-D361-FCB1-05EDC745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 זו חוה?</a:t>
            </a:r>
          </a:p>
        </p:txBody>
      </p:sp>
      <p:pic>
        <p:nvPicPr>
          <p:cNvPr id="4" name="תמונה 3">
            <a:hlinkClick r:id="rId8" action="ppaction://hlinksldjump"/>
            <a:extLst>
              <a:ext uri="{FF2B5EF4-FFF2-40B4-BE49-F238E27FC236}">
                <a16:creationId xmlns:a16="http://schemas.microsoft.com/office/drawing/2014/main" id="{ECF5ADE3-1169-21AB-E2CA-739EE41EC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2823" y="2874582"/>
            <a:ext cx="2380451" cy="2745431"/>
          </a:xfrm>
          <a:prstGeom prst="rect">
            <a:avLst/>
          </a:prstGeom>
        </p:spPr>
      </p:pic>
      <p:pic>
        <p:nvPicPr>
          <p:cNvPr id="5" name="תמונה 4">
            <a:hlinkClick r:id="rId10" action="ppaction://hlinksldjump"/>
            <a:extLst>
              <a:ext uri="{FF2B5EF4-FFF2-40B4-BE49-F238E27FC236}">
                <a16:creationId xmlns:a16="http://schemas.microsoft.com/office/drawing/2014/main" id="{7FF4D188-804E-C086-6E04-3D300FA4A8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7752" y="2914176"/>
            <a:ext cx="2295785" cy="2647784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E0B66A25-192C-1E22-A88C-DF8E8DD34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0450" y="723106"/>
            <a:ext cx="304800" cy="3048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FCB4E7C3-A9C1-524F-32EE-BD641D9912E8}"/>
              </a:ext>
            </a:extLst>
          </p:cNvPr>
          <p:cNvSpPr/>
          <p:nvPr/>
        </p:nvSpPr>
        <p:spPr>
          <a:xfrm>
            <a:off x="8678174" y="2381370"/>
            <a:ext cx="1906438" cy="3623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אישה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B761BF33-4BEE-A1D9-9165-8D57A06E19BA}"/>
              </a:ext>
            </a:extLst>
          </p:cNvPr>
          <p:cNvSpPr/>
          <p:nvPr/>
        </p:nvSpPr>
        <p:spPr>
          <a:xfrm>
            <a:off x="1809829" y="2381370"/>
            <a:ext cx="1906438" cy="3623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איש, גבר</a:t>
            </a:r>
          </a:p>
        </p:txBody>
      </p:sp>
      <p:pic>
        <p:nvPicPr>
          <p:cNvPr id="9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E779CD9B-C163-E34C-CC05-5ED0D96C6F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78971" y="2422528"/>
            <a:ext cx="406400" cy="406400"/>
          </a:xfrm>
          <a:prstGeom prst="rect">
            <a:avLst/>
          </a:prstGeom>
        </p:spPr>
      </p:pic>
      <p:pic>
        <p:nvPicPr>
          <p:cNvPr id="11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2D873956-6D93-FB0C-5FDD-BD07CA05E4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3067" y="24225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8B0FAF-A484-C891-0E26-AFD47EC0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נכון, זו חוה, חוה היא אישה.</a:t>
            </a:r>
          </a:p>
        </p:txBody>
      </p:sp>
      <p:pic>
        <p:nvPicPr>
          <p:cNvPr id="5" name="תמונה 4">
            <a:hlinkClick r:id="rId4" action="ppaction://hlinksldjump"/>
            <a:extLst>
              <a:ext uri="{FF2B5EF4-FFF2-40B4-BE49-F238E27FC236}">
                <a16:creationId xmlns:a16="http://schemas.microsoft.com/office/drawing/2014/main" id="{AFD247CF-8FE3-A46B-892C-AA0AB5BCA38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819400"/>
            <a:ext cx="1625600" cy="1625600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593FA4DA-5A72-1478-0D1A-891822B77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925" y="50602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14B700-D4EB-33A9-8671-2535D2BD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לא, זה אדם, אדם הוא איש</a:t>
            </a:r>
          </a:p>
        </p:txBody>
      </p:sp>
      <p:pic>
        <p:nvPicPr>
          <p:cNvPr id="4" name="תמונה 3">
            <a:hlinkClick r:id="rId4" action="ppaction://hlinksldjump"/>
            <a:extLst>
              <a:ext uri="{FF2B5EF4-FFF2-40B4-BE49-F238E27FC236}">
                <a16:creationId xmlns:a16="http://schemas.microsoft.com/office/drawing/2014/main" id="{147E4D5C-C449-72AD-5215-EABC1E55FD6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819400"/>
            <a:ext cx="1625600" cy="1625600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CA8DA6DB-3EB0-EB47-C4DC-DA7E5F08E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763" y="5717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6586BD-5342-8FED-2849-FC330ED5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להתראות בסיפור הבא!</a:t>
            </a:r>
          </a:p>
        </p:txBody>
      </p:sp>
      <p:pic>
        <p:nvPicPr>
          <p:cNvPr id="4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259A0C32-B2E2-F372-E055-698FC1112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1768" y="365125"/>
            <a:ext cx="304800" cy="3048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C4336CA-1C5D-7267-6FC4-3C8C57144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326" y="169068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F85266-BDD7-9FAB-921A-17CDF8BC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למורה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DCB0A8F-1E1E-F489-3A15-B35678C73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5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D8ACA2-647F-CFD0-AAF3-7856736B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67" y="74926"/>
            <a:ext cx="10515600" cy="1325563"/>
          </a:xfrm>
        </p:spPr>
        <p:txBody>
          <a:bodyPr/>
          <a:lstStyle/>
          <a:p>
            <a:r>
              <a:rPr lang="he-IL" dirty="0">
                <a:cs typeface="+mn-cs"/>
              </a:rPr>
              <a:t>פעילות ליום הראשון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0DDD5E-406D-C475-5C0D-B2257B73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65" y="1497098"/>
            <a:ext cx="11301326" cy="508439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מדברים על המילה "חושך" ועל המילה "אור". מתי יש חושך? (לילה) מתי יש אור? (יום). ואפשר להתייחס לחלקי יממה קטנים יותר: בוקר, צהריים, ערב, לילה</a:t>
            </a:r>
          </a:p>
          <a:p>
            <a:pPr>
              <a:lnSpc>
                <a:spcPct val="150000"/>
              </a:lnSpc>
            </a:pPr>
            <a:r>
              <a:rPr lang="he-IL" dirty="0"/>
              <a:t>מכבים את האור בכיתה ומדליקים, התלמידים </a:t>
            </a:r>
            <a:r>
              <a:rPr lang="he-IL" dirty="0" err="1"/>
              <a:t>משיימים</a:t>
            </a:r>
            <a:r>
              <a:rPr lang="he-IL" dirty="0"/>
              <a:t> את המצבים בעל פה, עם שלטים או באמצעות תת"ח.</a:t>
            </a:r>
          </a:p>
          <a:p>
            <a:pPr>
              <a:lnSpc>
                <a:spcPct val="150000"/>
              </a:lnSpc>
            </a:pPr>
            <a:r>
              <a:rPr lang="he-IL" dirty="0"/>
              <a:t>מכבים את האור בכיתה, אומרים לתלמידים "אור" והם מדליקים פנס, אומרים "חושך" והם מכבים.</a:t>
            </a:r>
          </a:p>
          <a:p>
            <a:pPr>
              <a:lnSpc>
                <a:spcPct val="150000"/>
              </a:lnSpc>
            </a:pPr>
            <a:r>
              <a:rPr lang="he-IL" dirty="0"/>
              <a:t>מכסים את עיני התלמידים במטפחת ומבקשים מהם לתפעל צעצועים, לשחק משחקים מוכרים (פאזל, לזרוק כדור לסל) או לעשות פעולות יומיומיות כמו לצחצח שיניים.</a:t>
            </a:r>
          </a:p>
          <a:p>
            <a:pPr>
              <a:lnSpc>
                <a:spcPct val="150000"/>
              </a:lnSpc>
            </a:pPr>
            <a:r>
              <a:rPr lang="he-IL" dirty="0"/>
              <a:t>מחשיכים את החדר ומפזרים במרכז הכיתה משחקים, כריות, נעליים... מבקשים מהתלמידים להסתובב בכיתה בלי להיתקל בשום דבר. לאחר מכן מדליקים פנס \ מנורה וממשיכים במשימה. נהלו דיון: איפה היה יותר קל? </a:t>
            </a:r>
          </a:p>
          <a:p>
            <a:pPr>
              <a:lnSpc>
                <a:spcPct val="150000"/>
              </a:lnSpc>
            </a:pPr>
            <a:r>
              <a:rPr lang="he-IL" dirty="0"/>
              <a:t>לומדים על המושג "עיוור".</a:t>
            </a:r>
          </a:p>
          <a:p>
            <a:pPr>
              <a:lnSpc>
                <a:spcPct val="150000"/>
              </a:lnSpc>
            </a:pPr>
            <a:r>
              <a:rPr lang="he-IL" dirty="0"/>
              <a:t>חוצים דף לחצי, התלמיד צובע חלק אחד בשחור והשני בצהוב.</a:t>
            </a:r>
          </a:p>
          <a:p>
            <a:pPr>
              <a:lnSpc>
                <a:spcPct val="150000"/>
              </a:lnSpc>
            </a:pPr>
            <a:r>
              <a:rPr lang="he-IL" dirty="0"/>
              <a:t>נותנים לתלמידים דף עם המילים: אור וחושך, התלמיד צובע את המילה אור בצהוב ואת המילה חושך בשחור.</a:t>
            </a:r>
          </a:p>
          <a:p>
            <a:pPr>
              <a:lnSpc>
                <a:spcPct val="150000"/>
              </a:lnSpc>
            </a:pPr>
            <a:r>
              <a:rPr lang="he-IL" dirty="0"/>
              <a:t>מציגים מקורות אור (שמש, פנס, נורה, נר דולק, אש).</a:t>
            </a:r>
          </a:p>
          <a:p>
            <a:pPr>
              <a:lnSpc>
                <a:spcPct val="150000"/>
              </a:lnSpc>
            </a:pPr>
            <a:r>
              <a:rPr lang="he-IL" dirty="0"/>
              <a:t>ממיינים מצבים בהם יש חושך (בזמן צפיה בסרט בקולנוע, במהלך שינה) לעומת מצבים בהם יש אור (בשיעור, בזמן ארוחה ומשחק).</a:t>
            </a:r>
          </a:p>
          <a:p>
            <a:pPr>
              <a:lnSpc>
                <a:spcPct val="150000"/>
              </a:lnSpc>
            </a:pPr>
            <a:r>
              <a:rPr lang="he-IL" dirty="0"/>
              <a:t>משחקים במשחק צלליות (יצירת דמויות עם הידיים \ גזירי נייר על קיר מואר בחדר חשוך).</a:t>
            </a:r>
          </a:p>
          <a:p>
            <a:pPr>
              <a:lnSpc>
                <a:spcPct val="150000"/>
              </a:lnSpc>
            </a:pPr>
            <a:r>
              <a:rPr lang="he-IL" dirty="0"/>
              <a:t>מדליקים זיקוקים בחושך ובאור. מה רואים יותר טוב?</a:t>
            </a:r>
          </a:p>
        </p:txBody>
      </p:sp>
    </p:spTree>
    <p:extLst>
      <p:ext uri="{BB962C8B-B14F-4D97-AF65-F5344CB8AC3E}">
        <p14:creationId xmlns:p14="http://schemas.microsoft.com/office/powerpoint/2010/main" val="127483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D8ACA2-647F-CFD0-AAF3-7856736B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67" y="74926"/>
            <a:ext cx="10515600" cy="1325563"/>
          </a:xfrm>
        </p:spPr>
        <p:txBody>
          <a:bodyPr/>
          <a:lstStyle/>
          <a:p>
            <a:r>
              <a:rPr lang="he-IL" dirty="0">
                <a:cs typeface="+mn-cs"/>
              </a:rPr>
              <a:t>פעילות ליום השני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0DDD5E-406D-C475-5C0D-B2257B73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65" y="1497098"/>
            <a:ext cx="11580574" cy="50843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מדברים על המילים "שמיים" ו"מים" . מתאימים תמונות: מה יש בשמיים (מטוס, כדור פורח, קשת, כוכבים...) ומה במים (אניה, סירה, דג, ברוז...) </a:t>
            </a:r>
          </a:p>
          <a:p>
            <a:pPr>
              <a:lnSpc>
                <a:spcPct val="150000"/>
              </a:lnSpc>
            </a:pPr>
            <a:r>
              <a:rPr lang="he-IL" dirty="0"/>
              <a:t>מתייחסים למושגים "למעלה" ו"למטה". על גבי דף וגם פיזית במרחב.</a:t>
            </a:r>
          </a:p>
          <a:p>
            <a:pPr>
              <a:lnSpc>
                <a:spcPct val="150000"/>
              </a:lnSpc>
            </a:pPr>
            <a:r>
              <a:rPr lang="he-IL" dirty="0"/>
              <a:t>מתייחסים למושג "מתחת" ו"מעל" על גבי דף (מתחת למים יש דגים וסלעים, מעל המים שטות סירות, שוחים ברבורים וגולשים בגלשנים) וגם במרחב.</a:t>
            </a:r>
          </a:p>
          <a:p>
            <a:pPr>
              <a:lnSpc>
                <a:spcPct val="150000"/>
              </a:lnSpc>
            </a:pPr>
            <a:r>
              <a:rPr lang="he-IL" dirty="0"/>
              <a:t>חוצים דף לחצי, התלמיד צובע את החלק העליון בתכלת (שמיים) ואת החלק התחתון בכחול (ים).</a:t>
            </a:r>
          </a:p>
          <a:p>
            <a:pPr>
              <a:lnSpc>
                <a:spcPct val="150000"/>
              </a:lnSpc>
            </a:pPr>
            <a:r>
              <a:rPr lang="he-IL" dirty="0"/>
              <a:t>נותנים לתלמידים דף עם המילים: שמיים ומים, התלמיד צובע את המילים בכחול.</a:t>
            </a:r>
          </a:p>
          <a:p>
            <a:pPr>
              <a:lnSpc>
                <a:spcPct val="150000"/>
              </a:lnSpc>
            </a:pPr>
            <a:r>
              <a:rPr lang="he-IL" dirty="0"/>
              <a:t>מדברים על סוגים של "שמיים" (בהירים, מעוננים, גשומים)</a:t>
            </a:r>
          </a:p>
          <a:p>
            <a:pPr>
              <a:lnSpc>
                <a:spcPct val="150000"/>
              </a:lnSpc>
            </a:pPr>
            <a:r>
              <a:rPr lang="he-IL" dirty="0"/>
              <a:t>לומדים על מקורות מים (נהר, נחל, ים).</a:t>
            </a:r>
          </a:p>
          <a:p>
            <a:pPr>
              <a:lnSpc>
                <a:spcPct val="150000"/>
              </a:lnSpc>
            </a:pPr>
            <a:r>
              <a:rPr lang="he-IL" dirty="0"/>
              <a:t>למידת תהליך: אייך מגיעים המים לברז? (מחזור המים בטבע)</a:t>
            </a:r>
          </a:p>
          <a:p>
            <a:pPr>
              <a:lnSpc>
                <a:spcPct val="150000"/>
              </a:lnSpc>
            </a:pPr>
            <a:r>
              <a:rPr lang="he-IL" dirty="0"/>
              <a:t>בוחנים את חשיבות המים (לשתייה, לרחצה, להשקיה). אפשר להזכיר את המדבר: מקום שומם ללא מים.</a:t>
            </a:r>
          </a:p>
          <a:p>
            <a:pPr>
              <a:lnSpc>
                <a:spcPct val="150000"/>
              </a:lnSpc>
            </a:pPr>
            <a:r>
              <a:rPr lang="he-IL" dirty="0"/>
              <a:t>שמות הימים בארץ (הים התיכון, ים כנרת, ים המלח, ים אילת)</a:t>
            </a:r>
          </a:p>
          <a:p>
            <a:pPr>
              <a:lnSpc>
                <a:spcPct val="150000"/>
              </a:lnSpc>
            </a:pPr>
            <a:r>
              <a:rPr lang="he-IL" dirty="0"/>
              <a:t>משוחחים על חיסכון במים. </a:t>
            </a:r>
          </a:p>
          <a:p>
            <a:pPr>
              <a:lnSpc>
                <a:spcPct val="150000"/>
              </a:lnSpc>
            </a:pPr>
            <a:r>
              <a:rPr lang="he-IL" dirty="0"/>
              <a:t>הכנת סירות נייר והשטתן בגיגית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6950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D8ACA2-647F-CFD0-AAF3-7856736B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67" y="74926"/>
            <a:ext cx="10515600" cy="1325563"/>
          </a:xfrm>
        </p:spPr>
        <p:txBody>
          <a:bodyPr/>
          <a:lstStyle/>
          <a:p>
            <a:r>
              <a:rPr lang="he-IL" dirty="0">
                <a:cs typeface="+mn-cs"/>
              </a:rPr>
              <a:t>פעילות ליום השלישי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0DDD5E-406D-C475-5C0D-B2257B73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25" y="1497098"/>
            <a:ext cx="11869214" cy="50843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משחק: "ים – אדמה (יבשה)" עם חישוקים. ברמה מתקדמת: כשהתלמיד נמצא ב"ים" עליו להגיד שם של בעל חיים ימי, וכשהוא ב"יבשה" שם של בעל חיים ביבשה. </a:t>
            </a:r>
          </a:p>
          <a:p>
            <a:pPr>
              <a:lnSpc>
                <a:spcPct val="150000"/>
              </a:lnSpc>
            </a:pPr>
            <a:r>
              <a:rPr lang="he-IL" dirty="0"/>
              <a:t>מיונים: מה נמצא בים (מדוזה, כריש...) לעומת מה על האדמה (קוף, עץ, בית). </a:t>
            </a:r>
          </a:p>
          <a:p>
            <a:pPr>
              <a:lnSpc>
                <a:spcPct val="150000"/>
              </a:lnSpc>
            </a:pPr>
            <a:r>
              <a:rPr lang="he-IL" dirty="0"/>
              <a:t>לומדים על סוגים של צמחיה: עצים, פרחים, שיחים. ובכל קטגוריה, הפריטים בה.</a:t>
            </a:r>
          </a:p>
          <a:p>
            <a:pPr>
              <a:lnSpc>
                <a:spcPct val="150000"/>
              </a:lnSpc>
            </a:pPr>
            <a:r>
              <a:rPr lang="he-IL" dirty="0"/>
              <a:t>הכרת תהליך: מזרע לעץ \ לפרח.</a:t>
            </a:r>
          </a:p>
          <a:p>
            <a:pPr>
              <a:lnSpc>
                <a:spcPct val="150000"/>
              </a:lnSpc>
            </a:pPr>
            <a:r>
              <a:rPr lang="he-IL" dirty="0"/>
              <a:t>עבודת חקר אישית: כל תלמיד בוחר צמח ובונה לו תעודת זהות.</a:t>
            </a:r>
          </a:p>
          <a:p>
            <a:pPr>
              <a:lnSpc>
                <a:spcPct val="150000"/>
              </a:lnSpc>
            </a:pPr>
            <a:r>
              <a:rPr lang="he-IL" dirty="0"/>
              <a:t>הכנת יער כתתי (כל תלמיד מכין עץ מגליל נייר טואלט)</a:t>
            </a:r>
          </a:p>
          <a:p>
            <a:pPr>
              <a:lnSpc>
                <a:spcPct val="150000"/>
              </a:lnSpc>
            </a:pPr>
            <a:r>
              <a:rPr lang="he-IL" dirty="0"/>
              <a:t>ניסוי: מה קורה לצמח כשהאדמה יבשה (לא משקים) לעומת צמח שמקבל מים</a:t>
            </a:r>
          </a:p>
          <a:p>
            <a:pPr>
              <a:lnSpc>
                <a:spcPct val="150000"/>
              </a:lnSpc>
            </a:pPr>
            <a:r>
              <a:rPr lang="he-IL" dirty="0"/>
              <a:t>הכנת ראש דשא</a:t>
            </a:r>
          </a:p>
          <a:p>
            <a:pPr>
              <a:lnSpc>
                <a:spcPct val="150000"/>
              </a:lnSpc>
            </a:pPr>
            <a:r>
              <a:rPr lang="he-IL" dirty="0"/>
              <a:t>זריעת צמחי תבלין באדנית ובהמשך השנה שימוש בתבלינים בהכנת מזון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9249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D8ACA2-647F-CFD0-AAF3-7856736B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67" y="74926"/>
            <a:ext cx="10515600" cy="1325563"/>
          </a:xfrm>
        </p:spPr>
        <p:txBody>
          <a:bodyPr/>
          <a:lstStyle/>
          <a:p>
            <a:r>
              <a:rPr lang="he-IL" dirty="0">
                <a:cs typeface="+mn-cs"/>
              </a:rPr>
              <a:t>פעילות ליום הרביעי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0DDD5E-406D-C475-5C0D-B2257B73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3" y="1239752"/>
            <a:ext cx="11869214" cy="50843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מתי יש שמש בשמיים ומתי ירח וכוכבים? (המושגים: יום ולילה \ בוקר, צהריים, ערב, לילה)</a:t>
            </a:r>
          </a:p>
          <a:p>
            <a:pPr>
              <a:lnSpc>
                <a:spcPct val="150000"/>
              </a:lnSpc>
            </a:pPr>
            <a:r>
              <a:rPr lang="he-IL" dirty="0"/>
              <a:t>מופעי ירח (הדגמה על ידי פנס)</a:t>
            </a:r>
          </a:p>
          <a:p>
            <a:pPr>
              <a:lnSpc>
                <a:spcPct val="150000"/>
              </a:lnSpc>
            </a:pPr>
            <a:r>
              <a:rPr lang="he-IL" dirty="0"/>
              <a:t>למה השמש חשובה? (לגדילת הצמחים - מזון)</a:t>
            </a:r>
          </a:p>
          <a:p>
            <a:pPr>
              <a:lnSpc>
                <a:spcPct val="150000"/>
              </a:lnSpc>
            </a:pPr>
            <a:r>
              <a:rPr lang="he-IL" dirty="0"/>
              <a:t>כללי הגנה מפני השמש</a:t>
            </a:r>
          </a:p>
          <a:p>
            <a:pPr>
              <a:lnSpc>
                <a:spcPct val="150000"/>
              </a:lnSpc>
            </a:pPr>
            <a:r>
              <a:rPr lang="he-IL" dirty="0"/>
              <a:t>איזה חיות ערות בלילה, בחושך? עטלף, ינשוף, קיפוד....</a:t>
            </a:r>
          </a:p>
          <a:p>
            <a:pPr>
              <a:lnSpc>
                <a:spcPct val="150000"/>
              </a:lnSpc>
            </a:pPr>
            <a:r>
              <a:rPr lang="he-IL" dirty="0"/>
              <a:t>שתפו בהעדפתכם: יום או לילה</a:t>
            </a:r>
          </a:p>
          <a:p>
            <a:pPr>
              <a:lnSpc>
                <a:spcPct val="150000"/>
              </a:lnSpc>
            </a:pPr>
            <a:r>
              <a:rPr lang="he-IL" dirty="0"/>
              <a:t>האם אני מפחד בלילה? ממה?</a:t>
            </a:r>
          </a:p>
          <a:p>
            <a:pPr>
              <a:lnSpc>
                <a:spcPct val="150000"/>
              </a:lnSpc>
            </a:pPr>
            <a:r>
              <a:rPr lang="he-IL" dirty="0"/>
              <a:t>ברמה גבוהה: נכיר את שמות הכוכבים במערכת השמש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2375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D8ACA2-647F-CFD0-AAF3-7856736B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67" y="74926"/>
            <a:ext cx="10515600" cy="1325563"/>
          </a:xfrm>
        </p:spPr>
        <p:txBody>
          <a:bodyPr/>
          <a:lstStyle/>
          <a:p>
            <a:r>
              <a:rPr lang="he-IL" dirty="0">
                <a:cs typeface="+mn-cs"/>
              </a:rPr>
              <a:t>פעילות ליום החמישי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0DDD5E-406D-C475-5C0D-B2257B73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3" y="1190473"/>
            <a:ext cx="11869214" cy="50843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נמיין חיות שגרות ביבשה, בים ובאוויר</a:t>
            </a:r>
          </a:p>
          <a:p>
            <a:pPr>
              <a:lnSpc>
                <a:spcPct val="150000"/>
              </a:lnSpc>
            </a:pPr>
            <a:r>
              <a:rPr lang="he-IL" dirty="0"/>
              <a:t>נלמד על קטגוריות של חיות: עופות, יונקים, חרקים, דגים</a:t>
            </a:r>
          </a:p>
          <a:p>
            <a:pPr>
              <a:lnSpc>
                <a:spcPct val="150000"/>
              </a:lnSpc>
            </a:pPr>
            <a:r>
              <a:rPr lang="he-IL" dirty="0"/>
              <a:t>נתאר מקומות מחיה של בעלי החיים</a:t>
            </a:r>
          </a:p>
          <a:p>
            <a:pPr>
              <a:lnSpc>
                <a:spcPct val="150000"/>
              </a:lnSpc>
            </a:pPr>
            <a:r>
              <a:rPr lang="he-IL" dirty="0"/>
              <a:t>נכיר מזונות של בעלי החיים</a:t>
            </a:r>
          </a:p>
          <a:p>
            <a:pPr>
              <a:lnSpc>
                <a:spcPct val="150000"/>
              </a:lnSpc>
            </a:pPr>
            <a:r>
              <a:rPr lang="he-IL" dirty="0"/>
              <a:t>נתאים לכל בעל חיים את הקול שלו (הכלב נובח, הפרה גועה...)</a:t>
            </a:r>
          </a:p>
          <a:p>
            <a:pPr>
              <a:lnSpc>
                <a:spcPct val="150000"/>
              </a:lnSpc>
            </a:pPr>
            <a:r>
              <a:rPr lang="he-IL" dirty="0"/>
              <a:t>זכר ונקבה בבעלי חיים</a:t>
            </a:r>
          </a:p>
          <a:p>
            <a:pPr>
              <a:lnSpc>
                <a:spcPct val="150000"/>
              </a:lnSpc>
            </a:pPr>
            <a:r>
              <a:rPr lang="he-IL" dirty="0"/>
              <a:t>משימת חקר אישית על בעל חיים לפי בחירה</a:t>
            </a:r>
          </a:p>
          <a:p>
            <a:pPr>
              <a:lnSpc>
                <a:spcPct val="150000"/>
              </a:lnSpc>
            </a:pPr>
            <a:r>
              <a:rPr lang="he-IL" dirty="0"/>
              <a:t>תרומת בעל החיים לאדם (חלב לשתייה, ביצים למאכל, אכילת מזיקים כגון ג'וקים וזבובים, שמירה על האדם ושמחה - בלב)</a:t>
            </a:r>
          </a:p>
          <a:p>
            <a:pPr>
              <a:lnSpc>
                <a:spcPct val="150000"/>
              </a:lnSpc>
            </a:pPr>
            <a:r>
              <a:rPr lang="he-IL" dirty="0"/>
              <a:t>צביעת מנדלות של חיות </a:t>
            </a:r>
            <a:r>
              <a:rPr lang="en-US" dirty="0">
                <a:hlinkClick r:id="rId2"/>
              </a:rPr>
              <a:t>https://www.imaputi.co.il/free-printable-animals-mandalas/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שיבוטי חיות: בואו נזהה בציור או נצייר בעצמנו פיל עם חסידה, כלב עם יונה וכד'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118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37746" y="550205"/>
            <a:ext cx="10515600" cy="57575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400" dirty="0"/>
              <a:t>ביום </a:t>
            </a:r>
            <a:r>
              <a:rPr lang="he-IL" sz="2400" b="1" dirty="0"/>
              <a:t>השני</a:t>
            </a:r>
            <a:r>
              <a:rPr lang="he-IL" sz="2400" dirty="0"/>
              <a:t> אלוהים עשה שמיים, </a:t>
            </a:r>
          </a:p>
          <a:p>
            <a:pPr marL="0" indent="0">
              <a:lnSpc>
                <a:spcPct val="150000"/>
              </a:lnSpc>
              <a:buNone/>
            </a:pPr>
            <a:endParaRPr lang="he-IL" sz="2400" dirty="0"/>
          </a:p>
          <a:p>
            <a:pPr marL="0" indent="0">
              <a:lnSpc>
                <a:spcPct val="150000"/>
              </a:lnSpc>
              <a:buNone/>
            </a:pPr>
            <a:endParaRPr lang="he-IL" sz="2400" dirty="0"/>
          </a:p>
          <a:p>
            <a:pPr marL="0" indent="0">
              <a:lnSpc>
                <a:spcPct val="150000"/>
              </a:lnSpc>
              <a:buNone/>
            </a:pPr>
            <a:endParaRPr lang="he-IL" sz="2400" dirty="0"/>
          </a:p>
          <a:p>
            <a:pPr marL="0" indent="0">
              <a:lnSpc>
                <a:spcPct val="150000"/>
              </a:lnSpc>
              <a:buNone/>
            </a:pPr>
            <a:endParaRPr lang="he-IL" sz="2400" dirty="0"/>
          </a:p>
          <a:p>
            <a:pPr marL="0" indent="0">
              <a:lnSpc>
                <a:spcPct val="150000"/>
              </a:lnSpc>
              <a:buNone/>
            </a:pPr>
            <a:r>
              <a:rPr lang="he-IL" sz="2400" dirty="0"/>
              <a:t>ביום </a:t>
            </a:r>
            <a:r>
              <a:rPr lang="he-IL" sz="2400" b="1" dirty="0"/>
              <a:t>השני</a:t>
            </a:r>
            <a:r>
              <a:rPr lang="he-IL" sz="2400" dirty="0"/>
              <a:t> אלוהים עשה גם מים.</a:t>
            </a:r>
          </a:p>
          <a:p>
            <a:pPr marL="0" indent="0">
              <a:lnSpc>
                <a:spcPct val="150000"/>
              </a:lnSpc>
              <a:buNone/>
            </a:pPr>
            <a:endParaRPr lang="he-IL" sz="24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0BE73FB-F695-E20C-01BB-5A72DB1998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727"/>
          <a:stretch/>
        </p:blipFill>
        <p:spPr>
          <a:xfrm>
            <a:off x="8299686" y="1196537"/>
            <a:ext cx="3165712" cy="266784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A37713F-94C2-2CE2-97CB-04C83F92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1" y="54272"/>
            <a:ext cx="2870579" cy="287057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5020292-ABBD-855F-DB69-53139D77A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6151" y="4567802"/>
            <a:ext cx="2187321" cy="2187321"/>
          </a:xfrm>
          <a:prstGeom prst="rect">
            <a:avLst/>
          </a:prstGeom>
        </p:spPr>
      </p:pic>
      <p:pic>
        <p:nvPicPr>
          <p:cNvPr id="4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C20E7FCE-49C8-55AC-83FD-DFC4A88DB4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27192" y="39780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D8ACA2-647F-CFD0-AAF3-7856736B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67" y="74926"/>
            <a:ext cx="10515600" cy="1325563"/>
          </a:xfrm>
        </p:spPr>
        <p:txBody>
          <a:bodyPr/>
          <a:lstStyle/>
          <a:p>
            <a:r>
              <a:rPr lang="he-IL" dirty="0">
                <a:cs typeface="+mn-cs"/>
              </a:rPr>
              <a:t>פעילות ליום השישי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0DDD5E-406D-C475-5C0D-B2257B73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25" y="1497098"/>
            <a:ext cx="11869214" cy="5084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הצגת המילים: סבא, איש, גבר, זכר , בן וילד \ סבתא, אישה, נקבה, בת, ילדה</a:t>
            </a:r>
          </a:p>
          <a:p>
            <a:pPr>
              <a:lnSpc>
                <a:spcPct val="150000"/>
              </a:lnSpc>
            </a:pPr>
            <a:r>
              <a:rPr lang="he-IL" dirty="0"/>
              <a:t>הבדלים פיסיים בין המינים</a:t>
            </a:r>
          </a:p>
          <a:p>
            <a:pPr>
              <a:lnSpc>
                <a:spcPct val="150000"/>
              </a:lnSpc>
            </a:pPr>
            <a:r>
              <a:rPr lang="he-IL" dirty="0"/>
              <a:t>מיון תלמידי הכיתה, הצוות ובני המשפחה לזכר ונקבה</a:t>
            </a:r>
          </a:p>
          <a:p>
            <a:pPr>
              <a:lnSpc>
                <a:spcPct val="150000"/>
              </a:lnSpc>
            </a:pPr>
            <a:r>
              <a:rPr lang="he-IL" dirty="0"/>
              <a:t>זכר ונקבה בבעלי חיים</a:t>
            </a:r>
          </a:p>
          <a:p>
            <a:pPr>
              <a:lnSpc>
                <a:spcPct val="150000"/>
              </a:lnSpc>
            </a:pPr>
            <a:r>
              <a:rPr lang="he-IL" dirty="0"/>
              <a:t>זכר ונקבה בדמויות מסיפורים וסרטים קלאסיים (פיטר פן, סינדרלה, שלגיה, פינוקיו...)</a:t>
            </a:r>
          </a:p>
          <a:p>
            <a:pPr>
              <a:lnSpc>
                <a:spcPct val="150000"/>
              </a:lnSpc>
            </a:pPr>
            <a:r>
              <a:rPr lang="he-IL" dirty="0"/>
              <a:t>הטיית פעלים ושמות תואר בזכר ובנקבה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468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D8ACA2-647F-CFD0-AAF3-7856736B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67" y="74926"/>
            <a:ext cx="10515600" cy="1325563"/>
          </a:xfrm>
        </p:spPr>
        <p:txBody>
          <a:bodyPr/>
          <a:lstStyle/>
          <a:p>
            <a:r>
              <a:rPr lang="he-IL" dirty="0">
                <a:cs typeface="+mn-cs"/>
              </a:rPr>
              <a:t>פעילות ליום השבת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0DDD5E-406D-C475-5C0D-B2257B73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52" y="1086440"/>
            <a:ext cx="11869214" cy="50843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אפיית חלה</a:t>
            </a:r>
          </a:p>
          <a:p>
            <a:pPr>
              <a:lnSpc>
                <a:spcPct val="150000"/>
              </a:lnSpc>
            </a:pPr>
            <a:r>
              <a:rPr lang="he-IL" dirty="0"/>
              <a:t>הכנת מפיות נייר מיוחדות לשולחן השבת (אוריגמי)</a:t>
            </a:r>
          </a:p>
          <a:p>
            <a:pPr>
              <a:lnSpc>
                <a:spcPct val="150000"/>
              </a:lnSpc>
            </a:pPr>
            <a:r>
              <a:rPr lang="he-IL" dirty="0"/>
              <a:t>הכנת שולחן השבת (מפה לבנה, נרות וגביע לקידוש, חלה ויין)</a:t>
            </a:r>
          </a:p>
          <a:p>
            <a:pPr>
              <a:lnSpc>
                <a:spcPct val="150000"/>
              </a:lnSpc>
            </a:pPr>
            <a:r>
              <a:rPr lang="he-IL" dirty="0"/>
              <a:t>אמא ואבא של שבת (הדלקת נרות, קידוש, שירי שבת)</a:t>
            </a:r>
          </a:p>
          <a:p>
            <a:pPr>
              <a:lnSpc>
                <a:spcPct val="150000"/>
              </a:lnSpc>
            </a:pPr>
            <a:r>
              <a:rPr lang="he-IL" dirty="0"/>
              <a:t>כתיבת כרטיס ברכה להורים \ משפחה (כתיבת הביטוי "שבת שלום", ואיורים)</a:t>
            </a:r>
          </a:p>
          <a:p>
            <a:pPr>
              <a:lnSpc>
                <a:spcPct val="150000"/>
              </a:lnSpc>
            </a:pPr>
            <a:r>
              <a:rPr lang="he-IL" dirty="0"/>
              <a:t>יצירה מסכמת את ימי הבריאה: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</a:t>
            </a:r>
            <a:r>
              <a:rPr lang="en-US" dirty="0">
                <a:hlinkClick r:id="rId2"/>
              </a:rPr>
              <a:t>https://www.youtube.com/watch?v=Gn-bfk0RE_o&amp;ab_channel=TheCraftyClassroom</a:t>
            </a: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09487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8426B5-D27E-7966-7536-EF635791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>
                <a:cs typeface="+mn-cs"/>
              </a:rPr>
              <a:t>יצא בסדרה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A31518-CF44-A5D2-DA8C-1DD198FB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אדם </a:t>
            </a:r>
            <a:r>
              <a:rPr lang="he-IL" dirty="0" err="1"/>
              <a:t>וחוה</a:t>
            </a:r>
            <a:endParaRPr lang="he-IL" dirty="0"/>
          </a:p>
          <a:p>
            <a:r>
              <a:rPr lang="he-IL" dirty="0"/>
              <a:t>בריאת העולם</a:t>
            </a:r>
          </a:p>
          <a:p>
            <a:r>
              <a:rPr lang="he-IL" dirty="0"/>
              <a:t>יציאת מצרים</a:t>
            </a:r>
          </a:p>
          <a:p>
            <a:r>
              <a:rPr lang="he-IL" dirty="0"/>
              <a:t>עשרת הדיברות</a:t>
            </a:r>
          </a:p>
          <a:p>
            <a:r>
              <a:rPr lang="he-IL" dirty="0"/>
              <a:t>קין והבל</a:t>
            </a:r>
          </a:p>
          <a:p>
            <a:r>
              <a:rPr lang="he-IL"/>
              <a:t>שמשון</a:t>
            </a:r>
            <a:endParaRPr lang="he-IL" dirty="0"/>
          </a:p>
          <a:p>
            <a:r>
              <a:rPr lang="he-IL" dirty="0"/>
              <a:t>תיבת נח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333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4227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dirty="0"/>
              <a:t>ביום </a:t>
            </a:r>
            <a:r>
              <a:rPr lang="he-IL" b="1" dirty="0"/>
              <a:t>השלישי</a:t>
            </a:r>
            <a:r>
              <a:rPr lang="he-IL" dirty="0"/>
              <a:t> אלוהים עשה אדמה ודשא.</a:t>
            </a:r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  <a:p>
            <a:pPr marL="0" indent="0">
              <a:lnSpc>
                <a:spcPct val="170000"/>
              </a:lnSpc>
              <a:buNone/>
            </a:pPr>
            <a:r>
              <a:rPr lang="he-IL" dirty="0"/>
              <a:t>ביום ה</a:t>
            </a:r>
            <a:r>
              <a:rPr lang="he-IL" b="1" dirty="0"/>
              <a:t>שלישי</a:t>
            </a:r>
            <a:r>
              <a:rPr lang="he-IL" dirty="0"/>
              <a:t> אלוהים עשה גם עצים.</a:t>
            </a:r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697D0DA-6336-6392-CB52-3B8BE1811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9" y="9445"/>
            <a:ext cx="3048557" cy="3048557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9B50561-ACA1-7AEF-AE85-80F7CD480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829" y="4055875"/>
            <a:ext cx="2515176" cy="2515176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95EF9085-285C-A430-1AAE-DEC70333E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978" y="950524"/>
            <a:ext cx="2459627" cy="2459627"/>
          </a:xfrm>
          <a:prstGeom prst="rect">
            <a:avLst/>
          </a:prstGeom>
        </p:spPr>
      </p:pic>
      <p:pic>
        <p:nvPicPr>
          <p:cNvPr id="19" name="Picture 2" descr="איזו אדמה מומלצת לגינה? שאלנו 31 גננים מומלצים!">
            <a:extLst>
              <a:ext uri="{FF2B5EF4-FFF2-40B4-BE49-F238E27FC236}">
                <a16:creationId xmlns:a16="http://schemas.microsoft.com/office/drawing/2014/main" id="{B5F38790-1C65-B5C1-1F08-C4FF42AF9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111" y="1303158"/>
            <a:ext cx="2256245" cy="15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E1097222-4091-3000-120A-DDA70DDEF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41028" y="7981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4227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dirty="0"/>
              <a:t>ביום ה</a:t>
            </a:r>
            <a:r>
              <a:rPr lang="he-IL" b="1" dirty="0"/>
              <a:t>רביעי</a:t>
            </a:r>
            <a:r>
              <a:rPr lang="he-IL" dirty="0"/>
              <a:t> אלוהים עשה את השמש</a:t>
            </a:r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  <a:p>
            <a:pPr marL="0" indent="0">
              <a:lnSpc>
                <a:spcPct val="170000"/>
              </a:lnSpc>
              <a:buNone/>
            </a:pPr>
            <a:r>
              <a:rPr lang="he-IL" dirty="0"/>
              <a:t>ביום ה</a:t>
            </a:r>
            <a:r>
              <a:rPr lang="he-IL" b="1" dirty="0"/>
              <a:t>רביעי</a:t>
            </a:r>
            <a:r>
              <a:rPr lang="he-IL" dirty="0"/>
              <a:t> אלוהים עשה גם ירח וכוכבים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8B0CC22-5E7D-8B7B-446E-91ED21DB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51" y="0"/>
            <a:ext cx="2669624" cy="266962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89AA574-5412-58D2-4EDE-00968CD9A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148" y="661627"/>
            <a:ext cx="3032175" cy="3032175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502E4616-0FE1-C279-B5B2-28D5E1A35D58}"/>
              </a:ext>
            </a:extLst>
          </p:cNvPr>
          <p:cNvGrpSpPr/>
          <p:nvPr/>
        </p:nvGrpSpPr>
        <p:grpSpPr>
          <a:xfrm>
            <a:off x="5988887" y="4195629"/>
            <a:ext cx="2525436" cy="2525436"/>
            <a:chOff x="7144207" y="3941868"/>
            <a:chExt cx="2525436" cy="2525436"/>
          </a:xfrm>
        </p:grpSpPr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824769D8-F5EC-034A-BA72-4F648A786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4207" y="3941868"/>
              <a:ext cx="2525436" cy="2525436"/>
            </a:xfrm>
            <a:prstGeom prst="rect">
              <a:avLst/>
            </a:prstGeom>
          </p:spPr>
        </p:pic>
        <p:sp>
          <p:nvSpPr>
            <p:cNvPr id="20" name="פיצוץ: 8 נקודות 19">
              <a:extLst>
                <a:ext uri="{FF2B5EF4-FFF2-40B4-BE49-F238E27FC236}">
                  <a16:creationId xmlns:a16="http://schemas.microsoft.com/office/drawing/2014/main" id="{2B7ECA50-9F2C-1F46-EB74-7D6C71EE093D}"/>
                </a:ext>
              </a:extLst>
            </p:cNvPr>
            <p:cNvSpPr/>
            <p:nvPr/>
          </p:nvSpPr>
          <p:spPr>
            <a:xfrm>
              <a:off x="9286362" y="4495348"/>
              <a:ext cx="169739" cy="197116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פיצוץ: 8 נקודות 20">
              <a:extLst>
                <a:ext uri="{FF2B5EF4-FFF2-40B4-BE49-F238E27FC236}">
                  <a16:creationId xmlns:a16="http://schemas.microsoft.com/office/drawing/2014/main" id="{BC9CA0B5-FDCF-8144-CE6A-800295BA6AA7}"/>
                </a:ext>
              </a:extLst>
            </p:cNvPr>
            <p:cNvSpPr/>
            <p:nvPr/>
          </p:nvSpPr>
          <p:spPr>
            <a:xfrm>
              <a:off x="8058949" y="6131595"/>
              <a:ext cx="169739" cy="197116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פיצוץ: 8 נקודות 21">
              <a:extLst>
                <a:ext uri="{FF2B5EF4-FFF2-40B4-BE49-F238E27FC236}">
                  <a16:creationId xmlns:a16="http://schemas.microsoft.com/office/drawing/2014/main" id="{863B29AF-F8CD-7DAB-402A-76E51E898F4C}"/>
                </a:ext>
              </a:extLst>
            </p:cNvPr>
            <p:cNvSpPr/>
            <p:nvPr/>
          </p:nvSpPr>
          <p:spPr>
            <a:xfrm>
              <a:off x="7663805" y="4097071"/>
              <a:ext cx="169739" cy="197116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2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252507D2-5147-26D6-CC43-E60E7326A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3161" y="8290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2F79640-9DCF-87F5-B63A-162BEC9E6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31" y="127875"/>
            <a:ext cx="3108599" cy="3108599"/>
          </a:xfrm>
          <a:prstGeom prst="rect">
            <a:avLst/>
          </a:prstGeom>
        </p:spPr>
      </p:pic>
      <p:graphicFrame>
        <p:nvGraphicFramePr>
          <p:cNvPr id="17" name="דיאגרמה 16">
            <a:extLst>
              <a:ext uri="{FF2B5EF4-FFF2-40B4-BE49-F238E27FC236}">
                <a16:creationId xmlns:a16="http://schemas.microsoft.com/office/drawing/2014/main" id="{37D598DC-59A2-FF8C-ACBF-EA3F472F6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129219"/>
              </p:ext>
            </p:extLst>
          </p:nvPr>
        </p:nvGraphicFramePr>
        <p:xfrm>
          <a:off x="3269451" y="2124474"/>
          <a:ext cx="8469911" cy="452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מציין מיקום תוכן 2">
            <a:extLst>
              <a:ext uri="{FF2B5EF4-FFF2-40B4-BE49-F238E27FC236}">
                <a16:creationId xmlns:a16="http://schemas.microsoft.com/office/drawing/2014/main" id="{9F7C773B-8A72-B7C0-5336-CF926B2AD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536" y="205417"/>
            <a:ext cx="10846976" cy="107093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dirty="0"/>
              <a:t>ביום </a:t>
            </a:r>
            <a:r>
              <a:rPr lang="he-IL" b="1" dirty="0"/>
              <a:t>החמישי</a:t>
            </a:r>
            <a:r>
              <a:rPr lang="he-IL" dirty="0"/>
              <a:t> אלוהים עשה חיות</a:t>
            </a:r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</p:txBody>
      </p:sp>
      <p:pic>
        <p:nvPicPr>
          <p:cNvPr id="2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3A44F0D0-7301-1837-4574-73C9300F9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02700" y="4950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4227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dirty="0"/>
              <a:t>ביום </a:t>
            </a:r>
            <a:r>
              <a:rPr lang="he-IL" b="1" dirty="0"/>
              <a:t>השישי</a:t>
            </a:r>
            <a:r>
              <a:rPr lang="he-IL" dirty="0"/>
              <a:t> אלוהים עשה את האיש: אדם.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/>
              <a:t>ביום </a:t>
            </a:r>
            <a:r>
              <a:rPr lang="he-IL" b="1" dirty="0"/>
              <a:t>השישי</a:t>
            </a:r>
            <a:r>
              <a:rPr lang="he-IL" dirty="0"/>
              <a:t> אלוהים עשה את האישה: חוה.</a:t>
            </a:r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4DFDF5A-2EBB-19B2-7E52-2070970EF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50" y="157190"/>
            <a:ext cx="2900049" cy="290004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9BDE2B7-D540-B84E-2421-98F5086F9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073" y="1938310"/>
            <a:ext cx="4762500" cy="47625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69ABB77-D5F8-19F0-5EAC-7871702A6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735" y="1852641"/>
            <a:ext cx="4762500" cy="4762500"/>
          </a:xfrm>
          <a:prstGeom prst="rect">
            <a:avLst/>
          </a:prstGeom>
        </p:spPr>
      </p:pic>
      <p:pic>
        <p:nvPicPr>
          <p:cNvPr id="2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32054414-7515-F44F-E4A9-5F2721D1D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34403" y="35271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4227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dirty="0"/>
              <a:t>ליום </a:t>
            </a:r>
            <a:r>
              <a:rPr lang="he-IL" b="1" dirty="0"/>
              <a:t>השביעי</a:t>
            </a:r>
            <a:r>
              <a:rPr lang="he-IL" dirty="0"/>
              <a:t> קוראים שבת.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/>
              <a:t>ביום שבת אלוהים לא עשה כלום.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/>
              <a:t>ביום שבת אלוהים נח.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/>
              <a:t> </a:t>
            </a:r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  <a:p>
            <a:pPr marL="0" indent="0">
              <a:lnSpc>
                <a:spcPct val="170000"/>
              </a:lnSpc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774A223-D011-F826-278C-F0BD6359F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73" y="266015"/>
            <a:ext cx="3047430" cy="304743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6AE2EF4-7804-7075-EA89-7E0424C9B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605" y="2000478"/>
            <a:ext cx="4762500" cy="4762500"/>
          </a:xfrm>
          <a:prstGeom prst="rect">
            <a:avLst/>
          </a:prstGeom>
        </p:spPr>
      </p:pic>
      <p:pic>
        <p:nvPicPr>
          <p:cNvPr id="2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833A5672-131C-6F0A-4BEA-49CB27B19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29205" y="69543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0901E8-E8F0-9EB6-C994-1377C16E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סוף הסיפור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D6F11FA-A6BF-0169-8AC9-3766A30A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3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FA950C45-9834-9042-2DFF-9F44D12F5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4098" y="3651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E9299D-1A8F-4B1C-A6C3-F3AC74B51ACF}">
  <we:reference id="wa104380121" version="2.0.0.0" store="he-IL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652a4808-71c5-4b66-a850-6536c4f2702a}" enabled="0" method="" siteId="{652a4808-71c5-4b66-a850-6536c4f270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1227</Words>
  <Application>Microsoft Office PowerPoint</Application>
  <PresentationFormat>מסך רחב</PresentationFormat>
  <Paragraphs>149</Paragraphs>
  <Slides>32</Slides>
  <Notes>0</Notes>
  <HiddenSlides>0</HiddenSlides>
  <MMClips>31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ערכת נושא Office</vt:lpstr>
      <vt:lpstr>בריאת העולם אייך עשו את העולם סיפור ופעילויות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סוף הסיפור</vt:lpstr>
      <vt:lpstr>פעילות לתלמיד ענה על השאלה</vt:lpstr>
      <vt:lpstr>באיזה יום אלוהים עשה חתול?</vt:lpstr>
      <vt:lpstr>נכון, אלוהים עשה את החתול ביום חמישי</vt:lpstr>
      <vt:lpstr>לא, ביום ראשון אלוהים עשה חושך ואור</vt:lpstr>
      <vt:lpstr>מה אלוהים עשה ביום שישי?</vt:lpstr>
      <vt:lpstr>נכון, אלוהים עשה ביום שישי את אדם וחוה</vt:lpstr>
      <vt:lpstr>לא, אלוהים עשה את השיח ביום שלישי</vt:lpstr>
      <vt:lpstr>מה אלוהים עשה אחרי השמים והאדמה?</vt:lpstr>
      <vt:lpstr>נכון, אחרי השמיים והאדמה, אלוהים עשה עצים ודשא</vt:lpstr>
      <vt:lpstr>לא, אלוהים עשה שמש רק אחרי שעשה דשא ועצים</vt:lpstr>
      <vt:lpstr>מי זו חוה?</vt:lpstr>
      <vt:lpstr>נכון, זו חוה, חוה היא אישה.</vt:lpstr>
      <vt:lpstr>לא, זה אדם, אדם הוא איש</vt:lpstr>
      <vt:lpstr>להתראות בסיפור הבא!</vt:lpstr>
      <vt:lpstr>למורה</vt:lpstr>
      <vt:lpstr>פעילות ליום הראשון</vt:lpstr>
      <vt:lpstr>פעילות ליום השני</vt:lpstr>
      <vt:lpstr>פעילות ליום השלישי</vt:lpstr>
      <vt:lpstr>פעילות ליום הרביעי</vt:lpstr>
      <vt:lpstr>פעילות ליום החמישי</vt:lpstr>
      <vt:lpstr>פעילות ליום השישי</vt:lpstr>
      <vt:lpstr>פעילות ליום השבת</vt:lpstr>
      <vt:lpstr>יצא בסדרה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תיבת נוח</dc:title>
  <dc:creator>user</dc:creator>
  <cp:lastModifiedBy>Sharon</cp:lastModifiedBy>
  <cp:revision>117</cp:revision>
  <dcterms:created xsi:type="dcterms:W3CDTF">2022-12-11T06:22:34Z</dcterms:created>
  <dcterms:modified xsi:type="dcterms:W3CDTF">2025-06-16T10:22:44Z</dcterms:modified>
</cp:coreProperties>
</file>