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04" r:id="rId16"/>
    <p:sldId id="305" r:id="rId17"/>
    <p:sldId id="271" r:id="rId18"/>
    <p:sldId id="292" r:id="rId19"/>
    <p:sldId id="293" r:id="rId20"/>
    <p:sldId id="274" r:id="rId21"/>
    <p:sldId id="294" r:id="rId22"/>
    <p:sldId id="295" r:id="rId23"/>
    <p:sldId id="277" r:id="rId24"/>
    <p:sldId id="297" r:id="rId25"/>
    <p:sldId id="296" r:id="rId26"/>
    <p:sldId id="280" r:id="rId27"/>
    <p:sldId id="298" r:id="rId28"/>
    <p:sldId id="299" r:id="rId29"/>
    <p:sldId id="283" r:id="rId30"/>
    <p:sldId id="300" r:id="rId31"/>
    <p:sldId id="301" r:id="rId32"/>
    <p:sldId id="306" r:id="rId33"/>
    <p:sldId id="281" r:id="rId34"/>
    <p:sldId id="282" r:id="rId35"/>
    <p:sldId id="307" r:id="rId3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58E0E-9D9C-209C-59D4-F8D256DCBC92}" v="2" dt="2025-06-16T08:34:35.644"/>
    <p1510:client id="{5D6F5363-AA33-4308-AE3A-CF89C0B1B467}" v="140" dt="2025-06-16T08:05:50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846C290-B563-6157-9BE4-FFAEA0770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DF1C699-00B9-CC7A-63A5-A580AD845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ECCFC89-2D5D-28C7-D2F8-FA7C21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0BCD-7E5C-44C4-BA20-1420E79B1AEE}" type="datetimeFigureOut">
              <a:rPr lang="he-IL" smtClean="0"/>
              <a:t>כ"ג/סיון/תשפ"ה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523373E-9124-0225-6A1D-EADFFAD4F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6EA59F5-879C-100D-C3A6-1ACB9843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056C-2198-4C38-8FA4-9E843BDBD1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1459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7D4CD33-5CD8-B1C0-B891-C69103CA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93AB66-B241-1828-7D84-996E5A241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4400983-1B43-058A-E59E-193608D8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0BCD-7E5C-44C4-BA20-1420E79B1AEE}" type="datetimeFigureOut">
              <a:rPr lang="he-IL" smtClean="0"/>
              <a:t>כ"ג/סיון/תשפ"ה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4D7470C-5852-5056-4EDC-553BC350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9171869-1952-138F-47D1-3C8086CA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056C-2198-4C38-8FA4-9E843BDBD1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0572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65A472C3-8D34-1B29-8CFE-1F2D3A8FF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995B23-4671-051D-76C3-25A54966F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B20112A-A075-6131-AE14-485CC4E63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0BCD-7E5C-44C4-BA20-1420E79B1AEE}" type="datetimeFigureOut">
              <a:rPr lang="he-IL" smtClean="0"/>
              <a:t>כ"ג/סיון/תשפ"ה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9A8BF6-9962-5928-33BE-0DA454130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D89CB43-6DDF-6022-91A1-F04F2D989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056C-2198-4C38-8FA4-9E843BDBD1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4457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E1DCE21-8CB4-550A-D9C6-7D75C2D1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C818A1A-B7C7-9C22-29AA-E13A83D34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29FB9AE-5EAA-9854-56FA-6847D958C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0BCD-7E5C-44C4-BA20-1420E79B1AEE}" type="datetimeFigureOut">
              <a:rPr lang="he-IL" smtClean="0"/>
              <a:t>כ"ג/סיון/תשפ"ה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4F9BF25-7DE9-D84B-2D98-FA75B0F9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FFE76ED-9105-D35D-A7A1-AD5A9A54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056C-2198-4C38-8FA4-9E843BDBD1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331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4826BE-EB6A-827E-0D2D-1BDBB9B1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2EDD7BB-8982-562B-18E1-04846406B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AD3C8ED-44E8-3B49-A0E5-6333C322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0BCD-7E5C-44C4-BA20-1420E79B1AEE}" type="datetimeFigureOut">
              <a:rPr lang="he-IL" smtClean="0"/>
              <a:t>כ"ג/סיון/תשפ"ה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238F7C8-B9DD-6CEC-FE1F-DC3CDAB71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4EAC6AD-F62B-BCC8-B451-33B09B8B2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056C-2198-4C38-8FA4-9E843BDBD1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396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1737FAA-E83C-CEBE-F8FC-59A69D06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DED5E89-97B0-7878-8E44-8A3198ADD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6821286-590A-B767-48C5-53F5B0721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7E6C92E-CD00-FD53-0054-4D50D499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0BCD-7E5C-44C4-BA20-1420E79B1AEE}" type="datetimeFigureOut">
              <a:rPr lang="he-IL" smtClean="0"/>
              <a:t>כ"ג/סיון/תשפ"ה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DF969EC-C107-DD0F-37A1-8E6DE89D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38E6182-C822-DA44-2DEA-D1195CFB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056C-2198-4C38-8FA4-9E843BDBD1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3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E5A0BD8-C0A5-7DF2-5557-96F44CB0C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50FF644-5B2A-811B-876F-9C5BCEC07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E113187-823A-1641-EFEF-E20E989FD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93ADBE1C-67D2-F25E-012C-13B1CFEE9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0472D5E-CE58-45AA-848C-CC923A8949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904E5A71-3E00-56E7-384B-ADA8B708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0BCD-7E5C-44C4-BA20-1420E79B1AEE}" type="datetimeFigureOut">
              <a:rPr lang="he-IL" smtClean="0"/>
              <a:t>כ"ג/סיון/תשפ"ה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2DD09E04-885E-E34D-4799-706775218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D087933E-D070-3C50-9AB8-23DB533FC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056C-2198-4C38-8FA4-9E843BDBD1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988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D39C39-FBA2-011E-F6AE-C37E3AEE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23A45B15-29B5-6B08-44D7-3405503F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0BCD-7E5C-44C4-BA20-1420E79B1AEE}" type="datetimeFigureOut">
              <a:rPr lang="he-IL" smtClean="0"/>
              <a:t>כ"ג/סיון/תשפ"ה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7B62CFD5-02CD-E867-F3D3-F2AF3D7EC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11B324C0-82E3-10CC-A0E5-F2DA1BFEA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056C-2198-4C38-8FA4-9E843BDBD1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7799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5327E237-E555-B4A5-77F1-B0FADFE99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0BCD-7E5C-44C4-BA20-1420E79B1AEE}" type="datetimeFigureOut">
              <a:rPr lang="he-IL" smtClean="0"/>
              <a:t>כ"ג/סיון/תשפ"ה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2103518D-6498-2EA6-2C17-7D695E8CC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EAD1001-CBC8-FA9D-0B97-CEBB6F2F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056C-2198-4C38-8FA4-9E843BDBD1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325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9C604B2-C036-2FDF-9983-C92F153B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F1D2A8C-4A1D-BC93-484D-7DBD43D9D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D106CAF-4DFF-7F2B-5C6F-DFE553428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B3F1A53-1235-0E80-BDEA-ACE43BC53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0BCD-7E5C-44C4-BA20-1420E79B1AEE}" type="datetimeFigureOut">
              <a:rPr lang="he-IL" smtClean="0"/>
              <a:t>כ"ג/סיון/תשפ"ה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E881E50-A34F-712A-F63A-504B7D2D8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F00061E-283D-9291-CD08-E3161A0E3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056C-2198-4C38-8FA4-9E843BDBD1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227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3B6C1D8-4BDE-6914-AF4E-5A303379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FBE462DA-9BB5-B9CD-F948-6B09E14231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1742CDF7-D065-A502-A665-DAE58AE72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825C92F-292E-4069-8802-25C3DC2E3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0BCD-7E5C-44C4-BA20-1420E79B1AEE}" type="datetimeFigureOut">
              <a:rPr lang="he-IL" smtClean="0"/>
              <a:t>כ"ג/סיון/תשפ"ה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FA085D6-4173-636C-F619-1106BE07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C0CC560-9C27-783D-C917-8E50B265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056C-2198-4C38-8FA4-9E843BDBD1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6871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4D429881-B046-C118-E422-C5CB2AC0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3DD89B4-CC7A-DA78-1E1C-281AB2DF2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E8DD5C7-10FC-9440-DEB7-36E0E8591F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B60BCD-7E5C-44C4-BA20-1420E79B1AEE}" type="datetimeFigureOut">
              <a:rPr lang="he-IL" smtClean="0"/>
              <a:t>כ"ג/סיון/תשפ"ה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041C978-4858-8716-4424-6BCEC73D9D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8FB3780-3E7F-7337-8115-4CBD37F22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8C056C-2198-4C38-8FA4-9E843BDBD1B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9585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1.m4a"/><Relationship Id="rId7" Type="http://schemas.openxmlformats.org/officeDocument/2006/relationships/image" Target="../media/image2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microsoft.com/office/2007/relationships/media" Target="../media/media1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11" Type="http://schemas.openxmlformats.org/officeDocument/2006/relationships/image" Target="../media/image18.png"/><Relationship Id="rId5" Type="http://schemas.microsoft.com/office/2007/relationships/media" Target="../media/media20.m4a"/><Relationship Id="rId10" Type="http://schemas.openxmlformats.org/officeDocument/2006/relationships/slide" Target="slide19.xml"/><Relationship Id="rId4" Type="http://schemas.openxmlformats.org/officeDocument/2006/relationships/audio" Target="../media/media19.m4a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media" Target="../media/media2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openxmlformats.org/officeDocument/2006/relationships/image" Target="../media/image19.png"/><Relationship Id="rId5" Type="http://schemas.microsoft.com/office/2007/relationships/media" Target="../media/media25.m4a"/><Relationship Id="rId10" Type="http://schemas.openxmlformats.org/officeDocument/2006/relationships/slide" Target="slide21.xml"/><Relationship Id="rId4" Type="http://schemas.openxmlformats.org/officeDocument/2006/relationships/audio" Target="../media/media24.m4a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microsoft.com/office/2007/relationships/media" Target="../media/media2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audio" Target="../media/media30.m4a"/><Relationship Id="rId11" Type="http://schemas.openxmlformats.org/officeDocument/2006/relationships/image" Target="../media/image16.png"/><Relationship Id="rId5" Type="http://schemas.microsoft.com/office/2007/relationships/media" Target="../media/media30.m4a"/><Relationship Id="rId10" Type="http://schemas.openxmlformats.org/officeDocument/2006/relationships/slide" Target="slide24.xml"/><Relationship Id="rId4" Type="http://schemas.openxmlformats.org/officeDocument/2006/relationships/audio" Target="../media/media29.m4a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microsoft.com/office/2007/relationships/media" Target="../media/media3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audio" Target="../media/media35.m4a"/><Relationship Id="rId11" Type="http://schemas.openxmlformats.org/officeDocument/2006/relationships/image" Target="../media/image5.png"/><Relationship Id="rId5" Type="http://schemas.microsoft.com/office/2007/relationships/media" Target="../media/media35.m4a"/><Relationship Id="rId10" Type="http://schemas.openxmlformats.org/officeDocument/2006/relationships/slide" Target="slide27.xml"/><Relationship Id="rId4" Type="http://schemas.openxmlformats.org/officeDocument/2006/relationships/audio" Target="../media/media34.m4a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microsoft.com/office/2007/relationships/media" Target="../media/media3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audio" Target="../media/media40.m4a"/><Relationship Id="rId11" Type="http://schemas.openxmlformats.org/officeDocument/2006/relationships/image" Target="../media/image17.png"/><Relationship Id="rId5" Type="http://schemas.microsoft.com/office/2007/relationships/media" Target="../media/media40.m4a"/><Relationship Id="rId10" Type="http://schemas.openxmlformats.org/officeDocument/2006/relationships/slide" Target="slide30.xml"/><Relationship Id="rId4" Type="http://schemas.openxmlformats.org/officeDocument/2006/relationships/audio" Target="../media/media39.m4a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bakodesh.org.il/lesson/geula/" TargetMode="External"/><Relationship Id="rId2" Type="http://schemas.openxmlformats.org/officeDocument/2006/relationships/hyperlink" Target="https://www.youtube.com/watch?v=fTTO0jWRGOQ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6B97BD5-AA57-B64B-F619-1115F32BB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9719"/>
            <a:ext cx="12192000" cy="2387600"/>
          </a:xfrm>
        </p:spPr>
        <p:txBody>
          <a:bodyPr>
            <a:normAutofit/>
          </a:bodyPr>
          <a:lstStyle/>
          <a:p>
            <a:r>
              <a:rPr lang="he-IL" sz="7200" b="1" dirty="0">
                <a:cs typeface="+mn-cs"/>
              </a:rPr>
              <a:t>יציאת מצרים</a:t>
            </a:r>
            <a:br>
              <a:rPr lang="he-IL" dirty="0">
                <a:cs typeface="+mn-cs"/>
              </a:rPr>
            </a:br>
            <a:r>
              <a:rPr lang="he-IL" dirty="0">
                <a:cs typeface="+mn-cs"/>
              </a:rPr>
              <a:t>היהודים יוצאים ממצרים והולכים לישראל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FAAB21C-DC75-A3AD-78B3-7BB6B3608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61668"/>
            <a:ext cx="9144000" cy="1251897"/>
          </a:xfrm>
        </p:spPr>
        <p:txBody>
          <a:bodyPr>
            <a:normAutofit/>
          </a:bodyPr>
          <a:lstStyle/>
          <a:p>
            <a:r>
              <a:rPr lang="he-IL" dirty="0"/>
              <a:t>סיפור ופעילות</a:t>
            </a:r>
          </a:p>
          <a:p>
            <a:endParaRPr lang="he-IL" dirty="0"/>
          </a:p>
          <a:p>
            <a:r>
              <a:rPr lang="he-IL" sz="1800" dirty="0"/>
              <a:t>כתיבה: ד"ר ניצן כהן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EAFF9E3A-AB9B-5436-655E-3EC74C35C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87" y="5514544"/>
            <a:ext cx="1164437" cy="1146147"/>
          </a:xfrm>
          <a:prstGeom prst="rect">
            <a:avLst/>
          </a:prstGeom>
        </p:spPr>
      </p:pic>
      <p:pic>
        <p:nvPicPr>
          <p:cNvPr id="10" name="תמונה 9" descr="תמונה שמכילה סרט מצויר, עיגול, גרפיקה, לוגו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436CE0A-50C6-7560-7C0E-F72559132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927" y="5898786"/>
            <a:ext cx="2270241" cy="539495"/>
          </a:xfrm>
          <a:prstGeom prst="rect">
            <a:avLst/>
          </a:prstGeom>
        </p:spPr>
      </p:pic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72418E6B-EF10-A929-AC88-D9FA28B5423A}"/>
              </a:ext>
            </a:extLst>
          </p:cNvPr>
          <p:cNvGrpSpPr/>
          <p:nvPr/>
        </p:nvGrpSpPr>
        <p:grpSpPr>
          <a:xfrm>
            <a:off x="4730115" y="2807319"/>
            <a:ext cx="2731770" cy="2731770"/>
            <a:chOff x="4730115" y="2807319"/>
            <a:chExt cx="2731770" cy="2731770"/>
          </a:xfrm>
        </p:grpSpPr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C4F36636-7DD5-0151-6336-4C7D7C654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0115" y="2807319"/>
              <a:ext cx="2731770" cy="2731770"/>
            </a:xfrm>
            <a:prstGeom prst="rect">
              <a:avLst/>
            </a:prstGeom>
          </p:spPr>
        </p:pic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AA910A07-29CC-943F-F576-08E3DEAA7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8606" y="4742688"/>
              <a:ext cx="610362" cy="610362"/>
            </a:xfrm>
            <a:prstGeom prst="rect">
              <a:avLst/>
            </a:prstGeom>
          </p:spPr>
        </p:pic>
        <p:pic>
          <p:nvPicPr>
            <p:cNvPr id="13" name="תמונה 12">
              <a:extLst>
                <a:ext uri="{FF2B5EF4-FFF2-40B4-BE49-F238E27FC236}">
                  <a16:creationId xmlns:a16="http://schemas.microsoft.com/office/drawing/2014/main" id="{7DCDE36A-05D8-43AC-74C7-CC0B9A9C4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1006" y="4895088"/>
              <a:ext cx="610362" cy="610362"/>
            </a:xfrm>
            <a:prstGeom prst="rect">
              <a:avLst/>
            </a:prstGeom>
          </p:spPr>
        </p:pic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80E569B7-89A6-F271-D27E-872C6EA07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20843" y="4550505"/>
              <a:ext cx="610362" cy="610362"/>
            </a:xfrm>
            <a:prstGeom prst="rect">
              <a:avLst/>
            </a:prstGeom>
          </p:spPr>
        </p:pic>
      </p:grp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635CDE8-4CEF-CC2F-28CC-1806BA759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CC58FD48-F885-2B1A-E27F-09A805A71043}"/>
              </a:ext>
            </a:extLst>
          </p:cNvPr>
          <p:cNvSpPr/>
          <p:nvPr/>
        </p:nvSpPr>
        <p:spPr>
          <a:xfrm>
            <a:off x="0" y="31408"/>
            <a:ext cx="12191999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סדרת סיפורי התורה בהנגשה לשונית לצעירים עם מוגבלות שכלית התפתחותית בינונית וקשה</a:t>
            </a:r>
          </a:p>
        </p:txBody>
      </p:sp>
    </p:spTree>
    <p:extLst>
      <p:ext uri="{BB962C8B-B14F-4D97-AF65-F5344CB8AC3E}">
        <p14:creationId xmlns:p14="http://schemas.microsoft.com/office/powerpoint/2010/main" val="175245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7585C2D-956C-422E-AFFB-B139D8093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909" y="139464"/>
            <a:ext cx="10515600" cy="2329416"/>
          </a:xfrm>
        </p:spPr>
        <p:txBody>
          <a:bodyPr/>
          <a:lstStyle/>
          <a:p>
            <a:r>
              <a:rPr lang="he-IL" dirty="0"/>
              <a:t>אלוהים כעס על פרעה.</a:t>
            </a:r>
          </a:p>
          <a:p>
            <a:r>
              <a:rPr lang="he-IL" dirty="0"/>
              <a:t>אלוהים נתן לפרעה עונש.</a:t>
            </a:r>
          </a:p>
          <a:p>
            <a:r>
              <a:rPr lang="he-IL" dirty="0"/>
              <a:t>לעונש קוראים "עשר המכות".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EE0AD02-FFA9-E79C-8525-EEE4FE5BF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077" y="715241"/>
            <a:ext cx="1088159" cy="1088159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526A230-69E6-F580-B234-DFE41EC9F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0797" y="2708325"/>
            <a:ext cx="5385071" cy="2971074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AA61073-A209-1682-8AEB-0C25B74DF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7504" y="372872"/>
            <a:ext cx="406400" cy="406400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08620D2-773D-6531-D445-D162AC15C3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59544" y="41481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E07F9BE-2B9F-77F4-21C9-8D344C5A3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836" y="292389"/>
            <a:ext cx="10515600" cy="4351338"/>
          </a:xfrm>
        </p:spPr>
        <p:txBody>
          <a:bodyPr/>
          <a:lstStyle/>
          <a:p>
            <a:r>
              <a:rPr lang="he-IL" dirty="0"/>
              <a:t>המכות היו מאוד קשות.</a:t>
            </a:r>
          </a:p>
          <a:p>
            <a:r>
              <a:rPr lang="he-IL" dirty="0"/>
              <a:t>עכשיו, פרעה מסכים להוציא את היהודים ממצרים.</a:t>
            </a:r>
          </a:p>
          <a:p>
            <a:r>
              <a:rPr lang="he-IL" dirty="0"/>
              <a:t>היהודים יצאו ממצרים והלכו במדבר (מקום חם מאוד).</a:t>
            </a:r>
          </a:p>
          <a:p>
            <a:r>
              <a:rPr lang="he-IL" dirty="0"/>
              <a:t>היהודים הלכו לארץ ישראל.</a:t>
            </a:r>
          </a:p>
        </p:txBody>
      </p: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A2B0DB6E-B09E-4878-96D4-7AB1E266886D}"/>
              </a:ext>
            </a:extLst>
          </p:cNvPr>
          <p:cNvGrpSpPr/>
          <p:nvPr/>
        </p:nvGrpSpPr>
        <p:grpSpPr>
          <a:xfrm>
            <a:off x="4730114" y="2807318"/>
            <a:ext cx="3952067" cy="3584245"/>
            <a:chOff x="4730115" y="2807319"/>
            <a:chExt cx="2731770" cy="2731770"/>
          </a:xfrm>
        </p:grpSpPr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4954E090-21AB-4E0E-776B-5231708EA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0115" y="2807319"/>
              <a:ext cx="2731770" cy="2731770"/>
            </a:xfrm>
            <a:prstGeom prst="rect">
              <a:avLst/>
            </a:prstGeom>
          </p:spPr>
        </p:pic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D9069E42-9F44-62BF-2F84-4E63FB92F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8606" y="4742688"/>
              <a:ext cx="610362" cy="610362"/>
            </a:xfrm>
            <a:prstGeom prst="rect">
              <a:avLst/>
            </a:prstGeom>
          </p:spPr>
        </p:pic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214E11DB-DD75-8C62-6567-A16B70C1D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1006" y="4895088"/>
              <a:ext cx="610362" cy="610362"/>
            </a:xfrm>
            <a:prstGeom prst="rect">
              <a:avLst/>
            </a:prstGeom>
          </p:spPr>
        </p:pic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ED25267F-A6F7-EE55-4566-823DB723C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0843" y="4550505"/>
              <a:ext cx="610362" cy="610362"/>
            </a:xfrm>
            <a:prstGeom prst="rect">
              <a:avLst/>
            </a:prstGeom>
          </p:spPr>
        </p:pic>
      </p:grp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3997FD7-62F0-CF88-1DBD-1F81ED194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779E10D-F6B4-FEE6-2088-050A624A5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181" y="236970"/>
            <a:ext cx="10515600" cy="4351338"/>
          </a:xfrm>
        </p:spPr>
        <p:txBody>
          <a:bodyPr/>
          <a:lstStyle/>
          <a:p>
            <a:r>
              <a:rPr lang="he-IL" dirty="0"/>
              <a:t>בדרך, היהודים ראו ים.</a:t>
            </a:r>
          </a:p>
          <a:p>
            <a:r>
              <a:rPr lang="he-IL" dirty="0"/>
              <a:t>אייך אפשר לעבור את הים?</a:t>
            </a:r>
          </a:p>
          <a:p>
            <a:r>
              <a:rPr lang="he-IL" dirty="0"/>
              <a:t>משה עשה נס (קסם) והים נפתח לשני צדדים.</a:t>
            </a:r>
          </a:p>
          <a:p>
            <a:r>
              <a:rPr lang="he-IL" dirty="0"/>
              <a:t>היהודים עברו באמצע.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7E531C5-A36A-BB39-9E44-F1E940E0E0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9830"/>
          <a:stretch>
            <a:fillRect/>
          </a:stretch>
        </p:blipFill>
        <p:spPr>
          <a:xfrm>
            <a:off x="0" y="1698913"/>
            <a:ext cx="3341832" cy="476250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22C8F29-A9B0-B8F6-C0F6-DE860C04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9830"/>
          <a:stretch>
            <a:fillRect/>
          </a:stretch>
        </p:blipFill>
        <p:spPr>
          <a:xfrm>
            <a:off x="5153276" y="1698913"/>
            <a:ext cx="3341832" cy="476250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D8EF0A0-BFA1-0F49-7590-5E31A6E81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886" y="3958257"/>
            <a:ext cx="2803337" cy="2803337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03BA13A-767E-18AF-BF1D-E1ABF63AA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EA48D11-F21B-E6F3-76B5-AE8F2C2A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818" y="172316"/>
            <a:ext cx="10515600" cy="4351338"/>
          </a:xfrm>
        </p:spPr>
        <p:txBody>
          <a:bodyPr/>
          <a:lstStyle/>
          <a:p>
            <a:r>
              <a:rPr lang="he-IL" dirty="0"/>
              <a:t>חיילים מצרים רדפו אחרי היהודים.</a:t>
            </a:r>
          </a:p>
          <a:p>
            <a:r>
              <a:rPr lang="he-IL" dirty="0"/>
              <a:t>החיילים רצו להחזיר אותם למצרים.</a:t>
            </a:r>
          </a:p>
          <a:p>
            <a:r>
              <a:rPr lang="he-IL" dirty="0"/>
              <a:t>אבל, הים נסגר.</a:t>
            </a:r>
          </a:p>
          <a:p>
            <a:r>
              <a:rPr lang="he-IL" dirty="0"/>
              <a:t>החיילים טבעו ומתו בים.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8D974FD-8E1A-9666-1E68-A8894297B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0" y="1811874"/>
            <a:ext cx="4762500" cy="476250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4F6C5FA-3924-2CD8-F1D3-B9EB1B540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0" y="3955472"/>
            <a:ext cx="1854777" cy="185477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4E984F4-A715-A441-1587-16BA47A30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077" y="3429000"/>
            <a:ext cx="1854777" cy="1854777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BF84BEE-044E-E8E0-9074-97A0198FA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33EEDA7-3538-8CE1-C8C5-C160AC5DE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345" y="209262"/>
            <a:ext cx="10515600" cy="4351338"/>
          </a:xfrm>
        </p:spPr>
        <p:txBody>
          <a:bodyPr/>
          <a:lstStyle/>
          <a:p>
            <a:r>
              <a:rPr lang="he-IL" dirty="0"/>
              <a:t>היהודים המשיכו ללכת לארץ ישראל.</a:t>
            </a:r>
          </a:p>
          <a:p>
            <a:r>
              <a:rPr lang="he-IL" dirty="0"/>
              <a:t>היהודים הגיעו לארץ ישראל.</a:t>
            </a:r>
          </a:p>
          <a:p>
            <a:r>
              <a:rPr lang="he-IL" dirty="0"/>
              <a:t>ארץ ישראל יפה ויש אוכל טוב.</a:t>
            </a:r>
          </a:p>
          <a:p>
            <a:r>
              <a:rPr lang="he-IL" dirty="0"/>
              <a:t>השמחה גדולה!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5BBDE27-5937-10E0-8FD3-6FBC828C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622" y="1795896"/>
            <a:ext cx="4762500" cy="4762500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CA99BE52-4804-577F-9A51-6507A0B42CF2}"/>
              </a:ext>
            </a:extLst>
          </p:cNvPr>
          <p:cNvGrpSpPr/>
          <p:nvPr/>
        </p:nvGrpSpPr>
        <p:grpSpPr>
          <a:xfrm>
            <a:off x="810204" y="-203200"/>
            <a:ext cx="3151331" cy="3133725"/>
            <a:chOff x="480291" y="369455"/>
            <a:chExt cx="3151331" cy="3133725"/>
          </a:xfrm>
        </p:grpSpPr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292D36B0-452D-C0AF-46BD-4BEA2CDD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695" y="575253"/>
              <a:ext cx="2927927" cy="2927927"/>
            </a:xfrm>
            <a:prstGeom prst="rect">
              <a:avLst/>
            </a:prstGeom>
          </p:spPr>
        </p:pic>
        <p:sp>
          <p:nvSpPr>
            <p:cNvPr id="9" name="מלבן 8">
              <a:extLst>
                <a:ext uri="{FF2B5EF4-FFF2-40B4-BE49-F238E27FC236}">
                  <a16:creationId xmlns:a16="http://schemas.microsoft.com/office/drawing/2014/main" id="{9E0C5E06-2120-763D-F870-81A5EE73A4DD}"/>
                </a:ext>
              </a:extLst>
            </p:cNvPr>
            <p:cNvSpPr/>
            <p:nvPr/>
          </p:nvSpPr>
          <p:spPr>
            <a:xfrm>
              <a:off x="480291" y="369455"/>
              <a:ext cx="969818" cy="6742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40EA2F65-6A8D-3CDB-F21D-2BE4CEB80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861" y="2179350"/>
            <a:ext cx="4762500" cy="4762500"/>
          </a:xfrm>
          <a:prstGeom prst="rect">
            <a:avLst/>
          </a:prstGeom>
        </p:spPr>
      </p:pic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EC18FB3A-18B3-FFA4-7AEB-26A67E8384AE}"/>
              </a:ext>
            </a:extLst>
          </p:cNvPr>
          <p:cNvGrpSpPr/>
          <p:nvPr/>
        </p:nvGrpSpPr>
        <p:grpSpPr>
          <a:xfrm>
            <a:off x="181552" y="2816082"/>
            <a:ext cx="3779983" cy="3902363"/>
            <a:chOff x="431799" y="2276186"/>
            <a:chExt cx="4762500" cy="4762500"/>
          </a:xfrm>
        </p:grpSpPr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FDC2620C-AE61-D279-B0BD-770A1941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799" y="2276186"/>
              <a:ext cx="4762500" cy="4762500"/>
            </a:xfrm>
            <a:prstGeom prst="rect">
              <a:avLst/>
            </a:prstGeom>
          </p:spPr>
        </p:pic>
        <p:sp>
          <p:nvSpPr>
            <p:cNvPr id="17" name="מלבן 16">
              <a:extLst>
                <a:ext uri="{FF2B5EF4-FFF2-40B4-BE49-F238E27FC236}">
                  <a16:creationId xmlns:a16="http://schemas.microsoft.com/office/drawing/2014/main" id="{484B6CCF-9F36-AD8C-83E8-0C3079D72E9E}"/>
                </a:ext>
              </a:extLst>
            </p:cNvPr>
            <p:cNvSpPr/>
            <p:nvPr/>
          </p:nvSpPr>
          <p:spPr>
            <a:xfrm>
              <a:off x="3700030" y="2930525"/>
              <a:ext cx="969818" cy="6742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C21BE74-F193-5C1C-EAB1-45DFCD53E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6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F0901E8-E8F0-9EB6-C994-1377C16E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סוף הסיפור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D6F11FA-A6BF-0169-8AC9-3766A30A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A950C45-9834-9042-2DFF-9F44D12F5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4098" y="3651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7530667-AB71-0FEB-772C-26ACFA4A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sz="6000" b="1" dirty="0">
                <a:cs typeface="+mn-cs"/>
              </a:rPr>
              <a:t>פעילות לתלמיד</a:t>
            </a:r>
            <a:br>
              <a:rPr lang="he-IL" sz="6000" b="1" dirty="0">
                <a:cs typeface="+mn-cs"/>
              </a:rPr>
            </a:br>
            <a:r>
              <a:rPr lang="he-IL" sz="3600" dirty="0">
                <a:cs typeface="+mn-cs"/>
              </a:rPr>
              <a:t>ענה על השאלה</a:t>
            </a:r>
            <a:endParaRPr lang="he-IL" sz="6000" dirty="0">
              <a:cs typeface="+mn-cs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823228A-9041-7492-6C4F-F8F4009E0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670" y="2941320"/>
            <a:ext cx="3134106" cy="3134106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BE2712F-61BD-FDC7-B24C-56443CA00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0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19C1300-281D-F350-3434-8B7ED64F0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043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מי זה מלך מצרים?</a:t>
            </a:r>
          </a:p>
        </p:txBody>
      </p:sp>
      <p:pic>
        <p:nvPicPr>
          <p:cNvPr id="4" name="תמונה 3">
            <a:hlinkClick r:id="rId8" action="ppaction://hlinksldjump"/>
            <a:extLst>
              <a:ext uri="{FF2B5EF4-FFF2-40B4-BE49-F238E27FC236}">
                <a16:creationId xmlns:a16="http://schemas.microsoft.com/office/drawing/2014/main" id="{2535A961-7CB4-D4F8-5D63-A1FB90810D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026" y="2209050"/>
            <a:ext cx="4139708" cy="4139708"/>
          </a:xfrm>
          <a:prstGeom prst="rect">
            <a:avLst/>
          </a:prstGeom>
        </p:spPr>
      </p:pic>
      <p:pic>
        <p:nvPicPr>
          <p:cNvPr id="6" name="תמונה 5">
            <a:hlinkClick r:id="rId10" action="ppaction://hlinksldjump"/>
            <a:extLst>
              <a:ext uri="{FF2B5EF4-FFF2-40B4-BE49-F238E27FC236}">
                <a16:creationId xmlns:a16="http://schemas.microsoft.com/office/drawing/2014/main" id="{573232EB-AB81-FC35-5C75-5B87B46C91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9186" y="3000690"/>
            <a:ext cx="2702531" cy="2702531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AB41D6F-6204-7496-53AC-116A2D505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11288" y="482600"/>
            <a:ext cx="406400" cy="406400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A35E9FD-E4D3-9FA3-E63B-601B6F3AE0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14583" y="1802650"/>
            <a:ext cx="406400" cy="406400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BB8CAA16-28A1-B9F9-5892-4AED03584447}"/>
              </a:ext>
            </a:extLst>
          </p:cNvPr>
          <p:cNvSpPr/>
          <p:nvPr/>
        </p:nvSpPr>
        <p:spPr>
          <a:xfrm>
            <a:off x="8988552" y="1834167"/>
            <a:ext cx="1499616" cy="406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אהרון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07075C20-5C00-415D-4214-5BF8A59287BE}"/>
              </a:ext>
            </a:extLst>
          </p:cNvPr>
          <p:cNvSpPr/>
          <p:nvPr/>
        </p:nvSpPr>
        <p:spPr>
          <a:xfrm>
            <a:off x="2100072" y="1834167"/>
            <a:ext cx="1499616" cy="406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פרעה</a:t>
            </a:r>
          </a:p>
        </p:txBody>
      </p:sp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3FBCCA1-BFAA-4146-0020-D8FC004A8F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99688" y="18341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668EC-C5E2-CFA6-124E-B1E3DB346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69E9A10-662A-AEEA-3323-E5D51D204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043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פרעה הוא מלך מצרים</a:t>
            </a:r>
          </a:p>
        </p:txBody>
      </p:sp>
      <p:pic>
        <p:nvPicPr>
          <p:cNvPr id="4" name="תמונה 3">
            <a:hlinkClick r:id="rId4" action="ppaction://hlinksldjump"/>
            <a:extLst>
              <a:ext uri="{FF2B5EF4-FFF2-40B4-BE49-F238E27FC236}">
                <a16:creationId xmlns:a16="http://schemas.microsoft.com/office/drawing/2014/main" id="{F6EC7158-DB79-45D1-42B5-425A6A441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223" y="1335197"/>
            <a:ext cx="4762500" cy="4762500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C475880-3EFA-89D4-6172-A6066D737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8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AE375-8410-C3F6-CA73-661AD971A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AD669CA-1E16-54BE-D6B4-7F4D9CDD8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043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אהרון לא מלך מצרים. אהרון הוא אח של משה.</a:t>
            </a:r>
          </a:p>
        </p:txBody>
      </p:sp>
      <p:pic>
        <p:nvPicPr>
          <p:cNvPr id="2" name="תמונה 1">
            <a:hlinkClick r:id="rId4" action="ppaction://hlinksldjump"/>
            <a:extLst>
              <a:ext uri="{FF2B5EF4-FFF2-40B4-BE49-F238E27FC236}">
                <a16:creationId xmlns:a16="http://schemas.microsoft.com/office/drawing/2014/main" id="{8774CD4B-6DCA-3E4A-2B40-749956B50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733" y="2751308"/>
            <a:ext cx="2702531" cy="2702531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A007393-6BB1-35C2-44A3-B7A7CEFA8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7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78BC0D8-8CF6-CE2D-C59B-6E2169E7F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544" y="35344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בארץ ישראל גרים יהודים.</a:t>
            </a:r>
          </a:p>
          <a:p>
            <a:r>
              <a:rPr lang="he-IL" dirty="0"/>
              <a:t>בארץ ישראל, אין מספיק אוכל.</a:t>
            </a:r>
          </a:p>
          <a:p>
            <a:r>
              <a:rPr lang="he-IL" dirty="0"/>
              <a:t>האנשים רעבים.</a:t>
            </a:r>
          </a:p>
          <a:p>
            <a:r>
              <a:rPr lang="he-IL" dirty="0"/>
              <a:t>כל היהודים הלכו למצרים.</a:t>
            </a:r>
          </a:p>
          <a:p>
            <a:r>
              <a:rPr lang="he-IL" dirty="0"/>
              <a:t>במצרים יש הרבה אוכל.</a:t>
            </a:r>
          </a:p>
          <a:p>
            <a:endParaRPr lang="he-IL" dirty="0"/>
          </a:p>
          <a:p>
            <a:endParaRPr lang="he-IL" dirty="0"/>
          </a:p>
          <a:p>
            <a:r>
              <a:rPr lang="he-IL" dirty="0"/>
              <a:t>למלך במצרים קראו יוסף.</a:t>
            </a:r>
          </a:p>
          <a:p>
            <a:r>
              <a:rPr lang="he-IL" dirty="0"/>
              <a:t>יוסף יהודי.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65B586E-1B4A-FB39-9727-C104DCEA6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222" y="3000566"/>
            <a:ext cx="3646170" cy="364617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76EFC65-C34B-BB63-89A8-01A774734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502" y="472313"/>
            <a:ext cx="1707642" cy="1707642"/>
          </a:xfrm>
          <a:prstGeom prst="rect">
            <a:avLst/>
          </a:prstGeom>
        </p:spPr>
      </p:pic>
      <p:pic>
        <p:nvPicPr>
          <p:cNvPr id="1026" name="Picture 2" descr="אייקון איקס-24 - ליאת קטיפה">
            <a:extLst>
              <a:ext uri="{FF2B5EF4-FFF2-40B4-BE49-F238E27FC236}">
                <a16:creationId xmlns:a16="http://schemas.microsoft.com/office/drawing/2014/main" id="{DF2BD237-1702-0520-8764-DEC0EB5A6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193" y="105696"/>
            <a:ext cx="2157614" cy="244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6078B23-09B2-1E8E-6112-D1F4D3221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2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4D586EE-A82A-9F3F-9237-225560252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636" y="587953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כמה מכות אלוהים נתן לפרעה?</a:t>
            </a:r>
          </a:p>
        </p:txBody>
      </p:sp>
      <p:pic>
        <p:nvPicPr>
          <p:cNvPr id="6" name="תמונה 5">
            <a:hlinkClick r:id="rId8" action="ppaction://hlinksldjump"/>
            <a:extLst>
              <a:ext uri="{FF2B5EF4-FFF2-40B4-BE49-F238E27FC236}">
                <a16:creationId xmlns:a16="http://schemas.microsoft.com/office/drawing/2014/main" id="{EE0C586C-2F80-B9F8-CFF2-305A97079D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7914" y="2717800"/>
            <a:ext cx="3637395" cy="3637395"/>
          </a:xfrm>
          <a:prstGeom prst="rect">
            <a:avLst/>
          </a:prstGeom>
        </p:spPr>
      </p:pic>
      <p:pic>
        <p:nvPicPr>
          <p:cNvPr id="7" name="תמונה 6">
            <a:hlinkClick r:id="rId10" action="ppaction://hlinksldjump"/>
            <a:extLst>
              <a:ext uri="{FF2B5EF4-FFF2-40B4-BE49-F238E27FC236}">
                <a16:creationId xmlns:a16="http://schemas.microsoft.com/office/drawing/2014/main" id="{830DB246-F8DB-2ABE-C81E-35CB7FEA3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2532" y="2656609"/>
            <a:ext cx="3201555" cy="3201555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AD54B7C-8F7B-F562-970C-0170577EA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00436" y="587953"/>
            <a:ext cx="406400" cy="4064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3E389E3-953F-1E2E-30A6-CB2B6920EFA3}"/>
              </a:ext>
            </a:extLst>
          </p:cNvPr>
          <p:cNvSpPr/>
          <p:nvPr/>
        </p:nvSpPr>
        <p:spPr>
          <a:xfrm>
            <a:off x="8988552" y="1834167"/>
            <a:ext cx="1499616" cy="406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מכה אחת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128610D-2692-4D14-DAE6-D448E1146364}"/>
              </a:ext>
            </a:extLst>
          </p:cNvPr>
          <p:cNvSpPr/>
          <p:nvPr/>
        </p:nvSpPr>
        <p:spPr>
          <a:xfrm>
            <a:off x="1807279" y="1834167"/>
            <a:ext cx="1499616" cy="406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עשר מכות</a:t>
            </a:r>
          </a:p>
        </p:txBody>
      </p:sp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5570080-EC4B-AF31-4E83-E641233393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84968" y="1798927"/>
            <a:ext cx="406400" cy="406400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C8DA07B-DFCE-8E6E-1481-9CFA64B1CA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39529" y="18341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15E56-E07E-BF81-FF78-680E21CD0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115BF27-CE38-1DC4-78D4-D76C65772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636" y="587953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אלוהים נתן לפרעה עשר מכות</a:t>
            </a:r>
          </a:p>
        </p:txBody>
      </p:sp>
      <p:pic>
        <p:nvPicPr>
          <p:cNvPr id="7" name="תמונה 6">
            <a:hlinkClick r:id="rId4" action="ppaction://hlinksldjump"/>
            <a:extLst>
              <a:ext uri="{FF2B5EF4-FFF2-40B4-BE49-F238E27FC236}">
                <a16:creationId xmlns:a16="http://schemas.microsoft.com/office/drawing/2014/main" id="{B18D8094-00D4-7A70-EFBD-BE25EE274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913" y="2115415"/>
            <a:ext cx="4154632" cy="4154632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E1B22F0-4147-672C-3853-8014CDA03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0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D073C-9805-168C-B3F7-6237DF466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EE8A815-33D1-AAD2-BA4D-D15A11F2A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636" y="587953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לא הייתה רק מכה אחת. </a:t>
            </a:r>
          </a:p>
        </p:txBody>
      </p:sp>
      <p:pic>
        <p:nvPicPr>
          <p:cNvPr id="6" name="תמונה 5">
            <a:hlinkClick r:id="rId4" action="ppaction://hlinksldjump"/>
            <a:extLst>
              <a:ext uri="{FF2B5EF4-FFF2-40B4-BE49-F238E27FC236}">
                <a16:creationId xmlns:a16="http://schemas.microsoft.com/office/drawing/2014/main" id="{F0372E22-FB65-5CC7-F41F-3F25D1C05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223" y="1768187"/>
            <a:ext cx="4762500" cy="4762500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08A8981-54E6-7710-736E-3FDFEC6A4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7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2E46980-9699-7618-1C32-769DFFFC3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509" y="412461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איפה גדל משה?</a:t>
            </a:r>
          </a:p>
        </p:txBody>
      </p:sp>
      <p:pic>
        <p:nvPicPr>
          <p:cNvPr id="4" name="תמונה 3">
            <a:hlinkClick r:id="rId8" action="ppaction://hlinksldjump"/>
            <a:extLst>
              <a:ext uri="{FF2B5EF4-FFF2-40B4-BE49-F238E27FC236}">
                <a16:creationId xmlns:a16="http://schemas.microsoft.com/office/drawing/2014/main" id="{695373F0-1AAC-A7A2-3EC9-29B1E649B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891" y="2538268"/>
            <a:ext cx="3586018" cy="3586018"/>
          </a:xfrm>
          <a:prstGeom prst="rect">
            <a:avLst/>
          </a:prstGeom>
        </p:spPr>
      </p:pic>
      <p:pic>
        <p:nvPicPr>
          <p:cNvPr id="6" name="תמונה 5">
            <a:hlinkClick r:id="rId10" action="ppaction://hlinksldjump"/>
            <a:extLst>
              <a:ext uri="{FF2B5EF4-FFF2-40B4-BE49-F238E27FC236}">
                <a16:creationId xmlns:a16="http://schemas.microsoft.com/office/drawing/2014/main" id="{D4B34D8D-E88E-D413-2CF6-BF01B911C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5336" y="1925205"/>
            <a:ext cx="4762500" cy="476250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7DAD1635-6F37-1756-3714-90E7FE521373}"/>
              </a:ext>
            </a:extLst>
          </p:cNvPr>
          <p:cNvSpPr/>
          <p:nvPr/>
        </p:nvSpPr>
        <p:spPr>
          <a:xfrm>
            <a:off x="8988552" y="1834167"/>
            <a:ext cx="1499616" cy="406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ארמון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43CA59D9-8EB5-30F2-7323-DB3CED65D853}"/>
              </a:ext>
            </a:extLst>
          </p:cNvPr>
          <p:cNvSpPr/>
          <p:nvPr/>
        </p:nvSpPr>
        <p:spPr>
          <a:xfrm>
            <a:off x="1752092" y="1834167"/>
            <a:ext cx="1499616" cy="406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פירמידה</a:t>
            </a:r>
          </a:p>
        </p:txBody>
      </p:sp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2CA4E1D-1490-395A-5904-021A53EF3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78619" y="559233"/>
            <a:ext cx="406400" cy="406400"/>
          </a:xfrm>
          <a:prstGeom prst="rect">
            <a:avLst/>
          </a:prstGeom>
        </p:spPr>
      </p:pic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D9DF6AE-E5BA-5269-641A-F1937E1123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40386" y="1909041"/>
            <a:ext cx="406400" cy="406400"/>
          </a:xfrm>
          <a:prstGeom prst="rect">
            <a:avLst/>
          </a:prstGeom>
        </p:spPr>
      </p:pic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DD20EDE-50E5-8EAF-F36A-2385AC2D72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51708" y="19090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89534-205A-2C13-2C06-3E6FE6FF0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A99A145-0957-ADD0-C139-B419F2A0F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509" y="412461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משה גדל בארמון של המלך פרעה</a:t>
            </a:r>
          </a:p>
        </p:txBody>
      </p:sp>
      <p:pic>
        <p:nvPicPr>
          <p:cNvPr id="6" name="תמונה 5">
            <a:hlinkClick r:id="rId4" action="ppaction://hlinksldjump"/>
            <a:extLst>
              <a:ext uri="{FF2B5EF4-FFF2-40B4-BE49-F238E27FC236}">
                <a16:creationId xmlns:a16="http://schemas.microsoft.com/office/drawing/2014/main" id="{8C244AE3-ED96-C517-F9C1-1E10884C4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4059" y="1472623"/>
            <a:ext cx="4762500" cy="4762500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1649F40-B285-52CD-125E-E54B80018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0218" y="7878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2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F1DAB-6C15-3A6D-ED45-A16821EE6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FBA347A-62BE-416F-E331-3B184B2AE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509" y="412461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משה לא גדל בפירמידה</a:t>
            </a:r>
          </a:p>
        </p:txBody>
      </p:sp>
      <p:pic>
        <p:nvPicPr>
          <p:cNvPr id="4" name="תמונה 3">
            <a:hlinkClick r:id="rId4" action="ppaction://hlinksldjump"/>
            <a:extLst>
              <a:ext uri="{FF2B5EF4-FFF2-40B4-BE49-F238E27FC236}">
                <a16:creationId xmlns:a16="http://schemas.microsoft.com/office/drawing/2014/main" id="{C9BED73F-505A-9561-2372-79DA5C9AB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491" y="1509568"/>
            <a:ext cx="4762500" cy="4762500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C507F98-E9F7-71B3-DF6A-E43194058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7741" y="8428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0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33A5FCF-EFA1-08EE-092C-BF72AFF55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764" y="384752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מה קרה לים?</a:t>
            </a:r>
          </a:p>
        </p:txBody>
      </p:sp>
      <p:pic>
        <p:nvPicPr>
          <p:cNvPr id="4" name="תמונה 3">
            <a:hlinkClick r:id="rId8" action="ppaction://hlinksldjump"/>
            <a:extLst>
              <a:ext uri="{FF2B5EF4-FFF2-40B4-BE49-F238E27FC236}">
                <a16:creationId xmlns:a16="http://schemas.microsoft.com/office/drawing/2014/main" id="{FE63D83C-0CDA-A948-5FEF-16CA36325FB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29830"/>
          <a:stretch>
            <a:fillRect/>
          </a:stretch>
        </p:blipFill>
        <p:spPr>
          <a:xfrm>
            <a:off x="0" y="3168073"/>
            <a:ext cx="2310927" cy="3293340"/>
          </a:xfrm>
          <a:prstGeom prst="rect">
            <a:avLst/>
          </a:prstGeom>
        </p:spPr>
      </p:pic>
      <p:pic>
        <p:nvPicPr>
          <p:cNvPr id="6" name="תמונה 5">
            <a:hlinkClick r:id="rId10" action="ppaction://hlinksldjump"/>
            <a:extLst>
              <a:ext uri="{FF2B5EF4-FFF2-40B4-BE49-F238E27FC236}">
                <a16:creationId xmlns:a16="http://schemas.microsoft.com/office/drawing/2014/main" id="{72A063CC-4E16-6548-BA74-EC44EEFF5B5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29830"/>
          <a:stretch>
            <a:fillRect/>
          </a:stretch>
        </p:blipFill>
        <p:spPr>
          <a:xfrm>
            <a:off x="3084331" y="3168073"/>
            <a:ext cx="2310927" cy="3293340"/>
          </a:xfrm>
          <a:prstGeom prst="rect">
            <a:avLst/>
          </a:prstGeom>
        </p:spPr>
      </p:pic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4998C126-A3FC-FD55-45AF-287032F4544C}"/>
              </a:ext>
            </a:extLst>
          </p:cNvPr>
          <p:cNvGrpSpPr/>
          <p:nvPr/>
        </p:nvGrpSpPr>
        <p:grpSpPr>
          <a:xfrm>
            <a:off x="7648316" y="3168073"/>
            <a:ext cx="4152463" cy="3305175"/>
            <a:chOff x="7648316" y="3168073"/>
            <a:chExt cx="4152463" cy="3305175"/>
          </a:xfrm>
        </p:grpSpPr>
        <p:pic>
          <p:nvPicPr>
            <p:cNvPr id="7" name="תמונה 6">
              <a:hlinkClick r:id="rId8" action="ppaction://hlinksldjump"/>
              <a:extLst>
                <a:ext uri="{FF2B5EF4-FFF2-40B4-BE49-F238E27FC236}">
                  <a16:creationId xmlns:a16="http://schemas.microsoft.com/office/drawing/2014/main" id="{450B3259-062B-0503-0BC7-AD1ADE5B8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29830"/>
            <a:stretch>
              <a:fillRect/>
            </a:stretch>
          </p:blipFill>
          <p:spPr>
            <a:xfrm>
              <a:off x="7648316" y="3179908"/>
              <a:ext cx="2310927" cy="3293340"/>
            </a:xfrm>
            <a:prstGeom prst="rect">
              <a:avLst/>
            </a:prstGeom>
          </p:spPr>
        </p:pic>
        <p:pic>
          <p:nvPicPr>
            <p:cNvPr id="8" name="תמונה 7">
              <a:hlinkClick r:id="rId8" action="ppaction://hlinksldjump"/>
              <a:extLst>
                <a:ext uri="{FF2B5EF4-FFF2-40B4-BE49-F238E27FC236}">
                  <a16:creationId xmlns:a16="http://schemas.microsoft.com/office/drawing/2014/main" id="{EBF49DF1-D67D-EF9A-6490-D2B849542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29830"/>
            <a:stretch>
              <a:fillRect/>
            </a:stretch>
          </p:blipFill>
          <p:spPr>
            <a:xfrm>
              <a:off x="9489852" y="3168073"/>
              <a:ext cx="2310927" cy="3293340"/>
            </a:xfrm>
            <a:prstGeom prst="rect">
              <a:avLst/>
            </a:prstGeom>
          </p:spPr>
        </p:pic>
      </p:grp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369CE02-F888-E69F-AF4C-F779A11AB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00579" y="251691"/>
            <a:ext cx="406400" cy="4064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BBAD62D9-9EA4-AF20-8A6C-A65E12127E0B}"/>
              </a:ext>
            </a:extLst>
          </p:cNvPr>
          <p:cNvSpPr/>
          <p:nvPr/>
        </p:nvSpPr>
        <p:spPr>
          <a:xfrm>
            <a:off x="1412425" y="2644343"/>
            <a:ext cx="2489431" cy="406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הים נפתח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02515C5B-AE43-712E-C2DD-74D62AFF9A67}"/>
              </a:ext>
            </a:extLst>
          </p:cNvPr>
          <p:cNvSpPr/>
          <p:nvPr/>
        </p:nvSpPr>
        <p:spPr>
          <a:xfrm>
            <a:off x="9159379" y="2644343"/>
            <a:ext cx="1499616" cy="406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ים </a:t>
            </a:r>
          </a:p>
        </p:txBody>
      </p:sp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C5DF137-91A2-1E31-331F-50F71DC95C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55036" y="2644343"/>
            <a:ext cx="406400" cy="406400"/>
          </a:xfrm>
          <a:prstGeom prst="rect">
            <a:avLst/>
          </a:prstGeom>
        </p:spPr>
      </p:pic>
      <p:pic>
        <p:nvPicPr>
          <p:cNvPr id="1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AD7485A-85E6-217D-2BEB-E5E99753CA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36459" y="26443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4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B4130-3AF3-CEF5-2CB2-9436A9BD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06BC19-775F-44E3-6B59-0A9B54534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764" y="384752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הים נפתח לשני צדדים</a:t>
            </a:r>
          </a:p>
        </p:txBody>
      </p:sp>
      <p:pic>
        <p:nvPicPr>
          <p:cNvPr id="4" name="תמונה 3">
            <a:hlinkClick r:id="rId4" action="ppaction://hlinksldjump"/>
            <a:extLst>
              <a:ext uri="{FF2B5EF4-FFF2-40B4-BE49-F238E27FC236}">
                <a16:creationId xmlns:a16="http://schemas.microsoft.com/office/drawing/2014/main" id="{2D3A6446-8F4F-CDAE-B1E4-53ED8D8A93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9830"/>
          <a:stretch>
            <a:fillRect/>
          </a:stretch>
        </p:blipFill>
        <p:spPr>
          <a:xfrm>
            <a:off x="5800436" y="3179908"/>
            <a:ext cx="2310927" cy="3293340"/>
          </a:xfrm>
          <a:prstGeom prst="rect">
            <a:avLst/>
          </a:prstGeom>
        </p:spPr>
      </p:pic>
      <p:pic>
        <p:nvPicPr>
          <p:cNvPr id="6" name="תמונה 5">
            <a:hlinkClick r:id="rId4" action="ppaction://hlinksldjump"/>
            <a:extLst>
              <a:ext uri="{FF2B5EF4-FFF2-40B4-BE49-F238E27FC236}">
                <a16:creationId xmlns:a16="http://schemas.microsoft.com/office/drawing/2014/main" id="{76B17E10-B4D7-8AEF-AE51-98520262EA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9830"/>
          <a:stretch>
            <a:fillRect/>
          </a:stretch>
        </p:blipFill>
        <p:spPr>
          <a:xfrm>
            <a:off x="3084331" y="3168073"/>
            <a:ext cx="2310927" cy="3293340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30935C5-346F-FEE5-8C0B-50679D0CA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5899" y="1036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4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D9480-47E5-CF29-3F3C-1CD698C20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EB0EBF2-8339-1E97-5C6E-33B06C00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764" y="384752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הים לא נשאר כרגיל.</a:t>
            </a:r>
          </a:p>
        </p:txBody>
      </p:sp>
      <p:pic>
        <p:nvPicPr>
          <p:cNvPr id="7" name="תמונה 6">
            <a:hlinkClick r:id="rId4" action="ppaction://hlinksldjump"/>
            <a:extLst>
              <a:ext uri="{FF2B5EF4-FFF2-40B4-BE49-F238E27FC236}">
                <a16:creationId xmlns:a16="http://schemas.microsoft.com/office/drawing/2014/main" id="{24949F93-8FCF-EC86-22A7-BB9DBF3471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9830"/>
          <a:stretch>
            <a:fillRect/>
          </a:stretch>
        </p:blipFill>
        <p:spPr>
          <a:xfrm>
            <a:off x="7648316" y="3179908"/>
            <a:ext cx="2310927" cy="3293340"/>
          </a:xfrm>
          <a:prstGeom prst="rect">
            <a:avLst/>
          </a:prstGeom>
        </p:spPr>
      </p:pic>
      <p:pic>
        <p:nvPicPr>
          <p:cNvPr id="8" name="תמונה 7">
            <a:hlinkClick r:id="rId4" action="ppaction://hlinksldjump"/>
            <a:extLst>
              <a:ext uri="{FF2B5EF4-FFF2-40B4-BE49-F238E27FC236}">
                <a16:creationId xmlns:a16="http://schemas.microsoft.com/office/drawing/2014/main" id="{081ECF38-73F3-33FC-9FDE-BAA3AA7E36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9830"/>
          <a:stretch>
            <a:fillRect/>
          </a:stretch>
        </p:blipFill>
        <p:spPr>
          <a:xfrm>
            <a:off x="5462797" y="3179908"/>
            <a:ext cx="2310927" cy="3293340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FAA0F0E-8F4D-245C-9CFE-F63B8401A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5116" y="5657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5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8B4FA83-F606-4B0A-0129-A94326A44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655" y="393989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מי המנהיג של היהודים במצרים?</a:t>
            </a:r>
          </a:p>
        </p:txBody>
      </p:sp>
      <p:pic>
        <p:nvPicPr>
          <p:cNvPr id="4" name="תמונה 3">
            <a:hlinkClick r:id="rId8" action="ppaction://hlinksldjump"/>
            <a:extLst>
              <a:ext uri="{FF2B5EF4-FFF2-40B4-BE49-F238E27FC236}">
                <a16:creationId xmlns:a16="http://schemas.microsoft.com/office/drawing/2014/main" id="{4FC3E30F-2738-846A-282D-2A369000C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969" y="2042999"/>
            <a:ext cx="4108450" cy="4108450"/>
          </a:xfrm>
          <a:prstGeom prst="rect">
            <a:avLst/>
          </a:prstGeom>
        </p:spPr>
      </p:pic>
      <p:pic>
        <p:nvPicPr>
          <p:cNvPr id="6" name="תמונה 5">
            <a:hlinkClick r:id="rId10" action="ppaction://hlinksldjump"/>
            <a:extLst>
              <a:ext uri="{FF2B5EF4-FFF2-40B4-BE49-F238E27FC236}">
                <a16:creationId xmlns:a16="http://schemas.microsoft.com/office/drawing/2014/main" id="{F9E0F464-F2A9-823A-DCE4-5E10D8B990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0109" y="1800111"/>
            <a:ext cx="4351338" cy="4351338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D2AEAC3-0966-7206-6A30-C55FCD2B7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26909" y="480523"/>
            <a:ext cx="406400" cy="4064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157EF8CD-773E-041C-C472-A5DB802C52A9}"/>
              </a:ext>
            </a:extLst>
          </p:cNvPr>
          <p:cNvSpPr/>
          <p:nvPr/>
        </p:nvSpPr>
        <p:spPr>
          <a:xfrm>
            <a:off x="7812590" y="1140317"/>
            <a:ext cx="1499616" cy="406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משה 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5C11CDAD-2119-2A4E-316F-67B93F48C8D7}"/>
              </a:ext>
            </a:extLst>
          </p:cNvPr>
          <p:cNvSpPr/>
          <p:nvPr/>
        </p:nvSpPr>
        <p:spPr>
          <a:xfrm>
            <a:off x="2260699" y="1140317"/>
            <a:ext cx="1499616" cy="406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בתיה </a:t>
            </a:r>
          </a:p>
        </p:txBody>
      </p:sp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EE13EE5-BB46-6848-AEF5-E1F20C2542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09006" y="1140317"/>
            <a:ext cx="406400" cy="406400"/>
          </a:xfrm>
          <a:prstGeom prst="rect">
            <a:avLst/>
          </a:prstGeom>
        </p:spPr>
      </p:pic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0AEEE06-8D87-D731-ECE1-735F1DA7EE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34601" y="11403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1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549D6BC-22A1-1570-5E29-B86266C60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672" y="307721"/>
            <a:ext cx="10515600" cy="4351338"/>
          </a:xfrm>
        </p:spPr>
        <p:txBody>
          <a:bodyPr/>
          <a:lstStyle/>
          <a:p>
            <a:r>
              <a:rPr lang="he-IL" dirty="0"/>
              <a:t>אחרי כמה זמן, המלך יוסף מת.</a:t>
            </a:r>
          </a:p>
          <a:p>
            <a:r>
              <a:rPr lang="he-IL" dirty="0"/>
              <a:t>למלך החדש קוראים פרעה.</a:t>
            </a:r>
          </a:p>
          <a:p>
            <a:r>
              <a:rPr lang="he-IL" dirty="0"/>
              <a:t>פרעה לא אהב את היהודים.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F72E19E-9A8F-087F-C414-F464E4A55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206" y="1787779"/>
            <a:ext cx="4762500" cy="4762500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2BCC8A4-B14E-BBAF-349B-5D7B8C180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3072" y="574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BD19A-7E31-FD2D-411F-27736736A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07EE4BC-480B-0927-2F14-93A5975B5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292" y="421698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משה הוא המנהיג של היהודים.</a:t>
            </a:r>
          </a:p>
        </p:txBody>
      </p:sp>
      <p:pic>
        <p:nvPicPr>
          <p:cNvPr id="6" name="תמונה 5">
            <a:hlinkClick r:id="rId4" action="ppaction://hlinksldjump"/>
            <a:extLst>
              <a:ext uri="{FF2B5EF4-FFF2-40B4-BE49-F238E27FC236}">
                <a16:creationId xmlns:a16="http://schemas.microsoft.com/office/drawing/2014/main" id="{526AB57B-E20D-BF82-D389-FCAF30549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781" y="1606148"/>
            <a:ext cx="4351338" cy="4351338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497543E-4759-C873-435B-E737398E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924E7-BFC9-15B4-FD1C-B467C9164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9D31B03-D856-F22D-7B27-D6624AD6E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655" y="393989"/>
            <a:ext cx="10515600" cy="4351338"/>
          </a:xfrm>
        </p:spPr>
        <p:txBody>
          <a:bodyPr>
            <a:normAutofit/>
          </a:bodyPr>
          <a:lstStyle/>
          <a:p>
            <a:r>
              <a:rPr lang="he-IL" sz="3200" dirty="0"/>
              <a:t>בתיה היא הבת של פרעה.</a:t>
            </a:r>
          </a:p>
        </p:txBody>
      </p:sp>
      <p:pic>
        <p:nvPicPr>
          <p:cNvPr id="4" name="תמונה 3">
            <a:hlinkClick r:id="rId4" action="ppaction://hlinksldjump"/>
            <a:extLst>
              <a:ext uri="{FF2B5EF4-FFF2-40B4-BE49-F238E27FC236}">
                <a16:creationId xmlns:a16="http://schemas.microsoft.com/office/drawing/2014/main" id="{9E72B1E4-B8CA-D0EE-FA18-274A5DEE2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368" y="1278659"/>
            <a:ext cx="4762500" cy="4762500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8FDB928-308E-C59B-8C2F-2D122E396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6586BD-5342-8FED-2849-FC330ED5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להתראות בסיפור הבא!</a:t>
            </a: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59A0C32-B2E2-F372-E055-698FC1112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1768" y="365125"/>
            <a:ext cx="304800" cy="3048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C4336CA-1C5D-7267-6FC4-3C8C57144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326" y="169068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B652CE1-4DAC-A2D2-8BF8-EF2A9E0C1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6000" b="1" dirty="0">
                <a:cs typeface="+mn-cs"/>
              </a:rPr>
              <a:t>למורה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426B397-3184-6302-53A1-C0ECF374D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907286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97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E7AE9F7-FE61-CAD4-B1F9-EE8ECB5A3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280" y="401701"/>
            <a:ext cx="5035297" cy="1325563"/>
          </a:xfrm>
        </p:spPr>
        <p:txBody>
          <a:bodyPr>
            <a:normAutofit/>
          </a:bodyPr>
          <a:lstStyle/>
          <a:p>
            <a:pPr algn="ctr"/>
            <a:r>
              <a:rPr lang="he-IL" sz="6000" b="1" dirty="0">
                <a:cs typeface="+mn-cs"/>
              </a:rPr>
              <a:t>פעילות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8E27118-B6DA-7C8F-9EEE-C76582239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504" y="73152"/>
            <a:ext cx="5742432" cy="6784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2000" b="1" dirty="0"/>
              <a:t>ידע כללי וחשיבה:</a:t>
            </a:r>
          </a:p>
          <a:p>
            <a:r>
              <a:rPr lang="he-IL" sz="2000" dirty="0"/>
              <a:t>איזה עבודות קשות? איזה עבודות קלות?</a:t>
            </a:r>
          </a:p>
          <a:p>
            <a:r>
              <a:rPr lang="he-IL" sz="2000" dirty="0"/>
              <a:t>במה אתה רוצה לעבוד בעתיד?</a:t>
            </a:r>
          </a:p>
          <a:p>
            <a:r>
              <a:rPr lang="he-IL" sz="2000" dirty="0"/>
              <a:t>מי גר בארמון? נסיך, מלכה, נסיכה, משרתים</a:t>
            </a:r>
          </a:p>
          <a:p>
            <a:r>
              <a:rPr lang="he-IL" sz="2000" dirty="0"/>
              <a:t>אייך עוד אפשר לעבור את הים? (סירה, אוניה)</a:t>
            </a:r>
          </a:p>
          <a:p>
            <a:r>
              <a:rPr lang="he-IL" sz="2000" dirty="0"/>
              <a:t>מי בימינו מנהיג את עם ישראל? (ראש ממשלה, נשיא)</a:t>
            </a:r>
          </a:p>
          <a:p>
            <a:r>
              <a:rPr lang="he-IL" sz="2000" dirty="0"/>
              <a:t>האם קיבלת פעם עונש? איזה? למה?</a:t>
            </a:r>
          </a:p>
          <a:p>
            <a:r>
              <a:rPr lang="he-IL" sz="2000" dirty="0"/>
              <a:t>סידור רצף תמונות הסיפור</a:t>
            </a:r>
          </a:p>
          <a:p>
            <a:pPr marL="0" indent="0">
              <a:buNone/>
            </a:pPr>
            <a:r>
              <a:rPr lang="he-IL" sz="2000" b="1" dirty="0"/>
              <a:t>יצירה</a:t>
            </a:r>
            <a:r>
              <a:rPr lang="he-IL" sz="2000" dirty="0"/>
              <a:t>:</a:t>
            </a:r>
          </a:p>
          <a:p>
            <a:r>
              <a:rPr lang="he-IL" sz="2000" dirty="0"/>
              <a:t>הכנת משה בתיבה (דגם מוקטן)</a:t>
            </a:r>
          </a:p>
          <a:p>
            <a:r>
              <a:rPr lang="he-IL" sz="2000" dirty="0"/>
              <a:t>הכנת משה בתיבה (מאכל)</a:t>
            </a:r>
          </a:p>
          <a:p>
            <a:r>
              <a:rPr lang="he-IL" sz="2000" dirty="0"/>
              <a:t>בניית פירמידה מחמר או מנייר </a:t>
            </a:r>
            <a:r>
              <a:rPr lang="en-US" sz="2000" dirty="0">
                <a:hlinkClick r:id="rId2"/>
              </a:rPr>
              <a:t>https://www.youtube.com/watch?v=fTTO0jWRGOQ</a:t>
            </a:r>
            <a:r>
              <a:rPr lang="he-IL" sz="2000" dirty="0"/>
              <a:t> </a:t>
            </a:r>
          </a:p>
          <a:p>
            <a:r>
              <a:rPr lang="he-IL" sz="2000" dirty="0"/>
              <a:t>המחזת הסיפור (עם תפאורה ותלבושות)</a:t>
            </a:r>
          </a:p>
          <a:p>
            <a:r>
              <a:rPr lang="he-IL" sz="2000" dirty="0"/>
              <a:t>הכנת כדור עשר המכות </a:t>
            </a:r>
            <a:r>
              <a:rPr lang="en-US" sz="2000" dirty="0">
                <a:hlinkClick r:id="rId3"/>
              </a:rPr>
              <a:t>https://mbakodesh.org.il/lesson/geula/</a:t>
            </a:r>
            <a:endParaRPr lang="he-IL" sz="2000" dirty="0"/>
          </a:p>
          <a:p>
            <a:r>
              <a:rPr lang="he-IL" sz="2000" dirty="0"/>
              <a:t>הכנת תיבה (סירה) באוריגמי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C27FDFE5-DBCD-9729-33BF-A0441091B52B}"/>
              </a:ext>
            </a:extLst>
          </p:cNvPr>
          <p:cNvSpPr txBox="1">
            <a:spLocks/>
          </p:cNvSpPr>
          <p:nvPr/>
        </p:nvSpPr>
        <p:spPr>
          <a:xfrm>
            <a:off x="131064" y="2090801"/>
            <a:ext cx="5876544" cy="4657472"/>
          </a:xfrm>
          <a:prstGeom prst="rect">
            <a:avLst/>
          </a:prstGeom>
        </p:spPr>
        <p:txBody>
          <a:bodyPr vert="horz" lIns="91440" tIns="45720" rIns="91440" bIns="45720" rtlCol="1">
            <a:normAutofit fontScale="85000" lnSpcReduction="2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sz="2400" b="1" dirty="0"/>
              <a:t>תנועה:</a:t>
            </a:r>
          </a:p>
          <a:p>
            <a:pPr marL="0" indent="0">
              <a:buNone/>
            </a:pPr>
            <a:r>
              <a:rPr lang="he-IL" sz="2400" dirty="0"/>
              <a:t>משחק ים יבשה, "המלך אמר"</a:t>
            </a:r>
          </a:p>
          <a:p>
            <a:pPr marL="0" indent="0">
              <a:buNone/>
            </a:pPr>
            <a:r>
              <a:rPr lang="he-IL" sz="2400" b="1" dirty="0"/>
              <a:t>שפה</a:t>
            </a:r>
            <a:r>
              <a:rPr lang="he-IL" sz="2400" dirty="0"/>
              <a:t>:</a:t>
            </a:r>
          </a:p>
          <a:p>
            <a:r>
              <a:rPr lang="he-IL" sz="2400" dirty="0"/>
              <a:t>הפכים: חם, קר</a:t>
            </a:r>
            <a:r>
              <a:rPr lang="en-US" sz="2400" dirty="0"/>
              <a:t>; </a:t>
            </a:r>
            <a:r>
              <a:rPr lang="he-IL" sz="2400" dirty="0"/>
              <a:t>  יצא, נכנס </a:t>
            </a:r>
            <a:r>
              <a:rPr lang="en-US" sz="2400" dirty="0"/>
              <a:t>; </a:t>
            </a:r>
            <a:r>
              <a:rPr lang="he-IL" sz="2400" dirty="0"/>
              <a:t> קשה, קל....</a:t>
            </a:r>
          </a:p>
          <a:p>
            <a:r>
              <a:rPr lang="he-IL" sz="2400" dirty="0"/>
              <a:t>יחיד רבים: יהודי, יהודים </a:t>
            </a:r>
            <a:r>
              <a:rPr lang="en-US" sz="2400" dirty="0"/>
              <a:t>;</a:t>
            </a:r>
            <a:r>
              <a:rPr lang="he-IL" sz="2400" dirty="0"/>
              <a:t> חייל, חיילים </a:t>
            </a:r>
            <a:r>
              <a:rPr lang="en-US" sz="2400" dirty="0"/>
              <a:t>;</a:t>
            </a:r>
            <a:r>
              <a:rPr lang="he-IL" sz="2400" dirty="0"/>
              <a:t> מכה, מכות...</a:t>
            </a:r>
          </a:p>
          <a:p>
            <a:pPr marL="0" indent="0">
              <a:buNone/>
            </a:pPr>
            <a:r>
              <a:rPr lang="he-IL" sz="2400" b="1" dirty="0"/>
              <a:t>חשבון:</a:t>
            </a:r>
          </a:p>
          <a:p>
            <a:r>
              <a:rPr lang="he-IL" sz="2400" dirty="0"/>
              <a:t>המושגים: חצי, שלם.</a:t>
            </a:r>
          </a:p>
          <a:p>
            <a:r>
              <a:rPr lang="he-IL" sz="2400" dirty="0"/>
              <a:t>גופים הנדסיים</a:t>
            </a:r>
          </a:p>
          <a:p>
            <a:pPr marL="0" indent="0">
              <a:buNone/>
            </a:pPr>
            <a:r>
              <a:rPr lang="he-IL" sz="2400" b="1" dirty="0"/>
              <a:t>גיאוגרפיה:</a:t>
            </a:r>
          </a:p>
          <a:p>
            <a:r>
              <a:rPr lang="he-IL" sz="2400" dirty="0"/>
              <a:t>איפה נמצאת ישראל ואיפה מצרים</a:t>
            </a:r>
          </a:p>
          <a:p>
            <a:r>
              <a:rPr lang="he-IL" sz="2400" dirty="0"/>
              <a:t>צורות של בניינים "מוזרים" בארץ ובעולם</a:t>
            </a:r>
          </a:p>
          <a:p>
            <a:pPr marL="0" indent="0">
              <a:buNone/>
            </a:pPr>
            <a:r>
              <a:rPr lang="he-IL" sz="2400" b="1" dirty="0"/>
              <a:t>מוסיקה</a:t>
            </a:r>
            <a:r>
              <a:rPr lang="he-IL" sz="2400" dirty="0"/>
              <a:t>:</a:t>
            </a:r>
          </a:p>
          <a:p>
            <a:pPr marL="0" indent="0">
              <a:buNone/>
            </a:pPr>
            <a:r>
              <a:rPr lang="he-IL" sz="2400" dirty="0"/>
              <a:t>משה בתיבה, עבדים היינו, שלח את עמי....</a:t>
            </a:r>
          </a:p>
          <a:p>
            <a:endParaRPr lang="he-IL" sz="2400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47385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8426B5-D27E-7966-7536-EF635791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6000" b="1">
                <a:cs typeface="+mn-cs"/>
              </a:rPr>
              <a:t>יצא בסדרה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7A31518-CF44-A5D2-DA8C-1DD198FBF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1" anchor="t">
            <a:normAutofit/>
          </a:bodyPr>
          <a:lstStyle/>
          <a:p>
            <a:r>
              <a:rPr lang="he-IL" dirty="0"/>
              <a:t>אדם </a:t>
            </a:r>
            <a:r>
              <a:rPr lang="he-IL" dirty="0" err="1"/>
              <a:t>וחוה</a:t>
            </a:r>
            <a:endParaRPr lang="he-IL" dirty="0"/>
          </a:p>
          <a:p>
            <a:r>
              <a:rPr lang="he-IL" dirty="0"/>
              <a:t>בריאת העולם</a:t>
            </a:r>
          </a:p>
          <a:p>
            <a:r>
              <a:rPr lang="he-IL" dirty="0"/>
              <a:t>יציאת מצרים</a:t>
            </a:r>
          </a:p>
          <a:p>
            <a:r>
              <a:rPr lang="he-IL"/>
              <a:t>עשרת </a:t>
            </a:r>
            <a:r>
              <a:rPr lang="he-IL" dirty="0"/>
              <a:t>הדיברות</a:t>
            </a:r>
          </a:p>
          <a:p>
            <a:r>
              <a:rPr lang="he-IL" dirty="0"/>
              <a:t>קין והבל</a:t>
            </a:r>
          </a:p>
          <a:p>
            <a:r>
              <a:rPr lang="he-IL">
                <a:cs typeface="Arial"/>
              </a:rPr>
              <a:t>שמשון החזק</a:t>
            </a:r>
          </a:p>
          <a:p>
            <a:r>
              <a:rPr lang="he-IL" dirty="0"/>
              <a:t>תיבת נח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81125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D4F9A4D-D9A0-8806-B1BE-26A949D4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936" y="380873"/>
            <a:ext cx="10515600" cy="4351338"/>
          </a:xfrm>
        </p:spPr>
        <p:txBody>
          <a:bodyPr/>
          <a:lstStyle/>
          <a:p>
            <a:r>
              <a:rPr lang="he-IL" dirty="0"/>
              <a:t>פרעה נתן ליהודים עבודה מאוד קשה.</a:t>
            </a:r>
          </a:p>
          <a:p>
            <a:r>
              <a:rPr lang="he-IL" dirty="0"/>
              <a:t>פרעה אמר להם לבנות פירמידות (בנינים גבוהים בצורה של משולש).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2BED76E-7ADD-40A6-E585-0D0A36729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486" y="1583459"/>
            <a:ext cx="4762500" cy="4762500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1BE6D22-30D0-0B29-5B97-C9CFB3F27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099E353-8711-E9EA-0DD5-20E2A1364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236" y="486353"/>
            <a:ext cx="10515600" cy="4351338"/>
          </a:xfrm>
        </p:spPr>
        <p:txBody>
          <a:bodyPr/>
          <a:lstStyle/>
          <a:p>
            <a:r>
              <a:rPr lang="he-IL" dirty="0"/>
              <a:t>פרעה אמר ליהודים, לזרוק את הבנים שלהם לנהר (למים).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r>
              <a:rPr lang="he-IL" dirty="0"/>
              <a:t>והנה, נולד משה.</a:t>
            </a:r>
          </a:p>
          <a:p>
            <a:r>
              <a:rPr lang="he-IL" dirty="0"/>
              <a:t>אמא של משה לא רוצה לזרוק אותו לנהר.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34CA11A-02B8-5729-5EFD-EA9BE8FC3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4525818"/>
            <a:ext cx="3305104" cy="33051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59337F9-2AB3-8E1D-946B-BA7697179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159" y="1147618"/>
            <a:ext cx="5336886" cy="5336886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22BFA157-D6E3-9091-68BF-AFF5E8F03B17}"/>
              </a:ext>
            </a:extLst>
          </p:cNvPr>
          <p:cNvSpPr/>
          <p:nvPr/>
        </p:nvSpPr>
        <p:spPr>
          <a:xfrm>
            <a:off x="2401455" y="2050473"/>
            <a:ext cx="360218" cy="101600"/>
          </a:xfrm>
          <a:prstGeom prst="rect">
            <a:avLst/>
          </a:prstGeom>
          <a:solidFill>
            <a:srgbClr val="F3E3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1" name="מחבר ישר 10">
            <a:extLst>
              <a:ext uri="{FF2B5EF4-FFF2-40B4-BE49-F238E27FC236}">
                <a16:creationId xmlns:a16="http://schemas.microsoft.com/office/drawing/2014/main" id="{63F7090D-8214-868A-C79B-CF469159655E}"/>
              </a:ext>
            </a:extLst>
          </p:cNvPr>
          <p:cNvCxnSpPr>
            <a:cxnSpLocks/>
            <a:stCxn id="9" idx="1"/>
            <a:endCxn id="9" idx="3"/>
          </p:cNvCxnSpPr>
          <p:nvPr/>
        </p:nvCxnSpPr>
        <p:spPr>
          <a:xfrm>
            <a:off x="2401455" y="2101273"/>
            <a:ext cx="36021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6C1FBA6-34F4-0614-CD96-31853356F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8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E260AD3-6302-BD9E-7D9F-CE2DB124B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546" y="421698"/>
            <a:ext cx="10515600" cy="4351338"/>
          </a:xfrm>
        </p:spPr>
        <p:txBody>
          <a:bodyPr/>
          <a:lstStyle/>
          <a:p>
            <a:r>
              <a:rPr lang="he-IL" dirty="0"/>
              <a:t>מה עשתה אמא של משה?</a:t>
            </a:r>
          </a:p>
          <a:p>
            <a:r>
              <a:rPr lang="he-IL" dirty="0"/>
              <a:t>אמא של משה בנתה תיבה (ארגז)</a:t>
            </a:r>
          </a:p>
          <a:p>
            <a:r>
              <a:rPr lang="he-IL" dirty="0"/>
              <a:t>אמא של משה הניחה את משה בתיבה.</a:t>
            </a:r>
          </a:p>
          <a:p>
            <a:r>
              <a:rPr lang="he-IL" dirty="0"/>
              <a:t>התיבה שטה על הנהר.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1887E71-AAB4-71B4-36D2-F428BD768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986" y="1673802"/>
            <a:ext cx="4762500" cy="476250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1B79FD6-340D-61B3-92E4-54720F3F8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005" y="4524664"/>
            <a:ext cx="1319068" cy="1319068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DD87C09-331C-C9C6-5283-2EE083DD1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7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D0D54B0-1E9A-DEB9-2051-4ECC4AEC4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545" y="246207"/>
            <a:ext cx="10515600" cy="4351338"/>
          </a:xfrm>
        </p:spPr>
        <p:txBody>
          <a:bodyPr/>
          <a:lstStyle/>
          <a:p>
            <a:r>
              <a:rPr lang="he-IL" dirty="0"/>
              <a:t>בתיה, הבת של פרעה, יצאה להתרחץ בנהר.</a:t>
            </a:r>
          </a:p>
          <a:p>
            <a:r>
              <a:rPr lang="he-IL" dirty="0"/>
              <a:t>בתיה מצאה את משה והתיבה.</a:t>
            </a:r>
          </a:p>
          <a:p>
            <a:r>
              <a:rPr lang="he-IL" dirty="0"/>
              <a:t>בתיה לקחה את משה לארמון.</a:t>
            </a:r>
          </a:p>
          <a:p>
            <a:r>
              <a:rPr lang="he-IL" dirty="0"/>
              <a:t>משה גדל בארמון עם פרעה ובתיה.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8E75CD5B-1511-B157-FB65-51CD8EC7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41" y="1472622"/>
            <a:ext cx="4762500" cy="47625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F53E342-F60D-C81A-6D86-6392B27E4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36" y="3086716"/>
            <a:ext cx="1921164" cy="192116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869D608-4942-A476-5131-6DB2BC785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336" y="1925205"/>
            <a:ext cx="4762500" cy="4762500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E5E95B8-9F84-8CF4-C04E-D8DAEE0D5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6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C787CD3-8BB9-94B8-1436-6604BDBB1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309" y="338571"/>
            <a:ext cx="10515600" cy="4351338"/>
          </a:xfrm>
        </p:spPr>
        <p:txBody>
          <a:bodyPr/>
          <a:lstStyle/>
          <a:p>
            <a:r>
              <a:rPr lang="he-IL" dirty="0"/>
              <a:t>משה גדל. משה כבר איש.</a:t>
            </a:r>
          </a:p>
          <a:p>
            <a:r>
              <a:rPr lang="he-IL" dirty="0"/>
              <a:t>משה הלך לראות את היהודים עובדים.</a:t>
            </a:r>
          </a:p>
          <a:p>
            <a:r>
              <a:rPr lang="he-IL" dirty="0"/>
              <a:t>משה ראה שהיהודים עובדים מאוד קשה.</a:t>
            </a:r>
          </a:p>
          <a:p>
            <a:r>
              <a:rPr lang="he-IL" dirty="0"/>
              <a:t>משה החליט להיות המנהיג (המנהל) של היהודים.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F11FC4AE-597D-88C2-5875-A4B5EC287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109" y="3059565"/>
            <a:ext cx="3091884" cy="309188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482C482-8F03-AC50-7F3A-6860B85D6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923" y="2347789"/>
            <a:ext cx="4027077" cy="402707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D78D413-CE2A-AB1D-8EC1-AF09AB3B5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0822" y="4971473"/>
            <a:ext cx="857250" cy="85725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1C3A9864-24A1-C6B3-A8A2-56FBA9277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737" y="4992054"/>
            <a:ext cx="857250" cy="857250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3F59F7E-9529-B5A5-1B68-8DA41FEAC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2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024EE69-3089-02BB-5453-4783920E5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187" y="569479"/>
            <a:ext cx="11749626" cy="4351338"/>
          </a:xfrm>
        </p:spPr>
        <p:txBody>
          <a:bodyPr/>
          <a:lstStyle/>
          <a:p>
            <a:r>
              <a:rPr lang="he-IL" dirty="0"/>
              <a:t>משה הלך עם אח שלו אהרון לדבר עם פרעה.</a:t>
            </a:r>
          </a:p>
          <a:p>
            <a:r>
              <a:rPr lang="he-IL" dirty="0"/>
              <a:t>משה ואהרון ביקשו מפרעה: אל תיתן ליהודים עבודה קשה.</a:t>
            </a:r>
          </a:p>
          <a:p>
            <a:r>
              <a:rPr lang="he-IL" dirty="0"/>
              <a:t>משה ואהרון ביקשו מפרעה: תרשה ליהודים לצאת ממצריים לארץ ישראל.</a:t>
            </a:r>
          </a:p>
          <a:p>
            <a:r>
              <a:rPr lang="he-IL" dirty="0"/>
              <a:t>פרעה לא מסכים.</a:t>
            </a:r>
          </a:p>
          <a:p>
            <a:r>
              <a:rPr lang="he-IL" dirty="0"/>
              <a:t>פרעה רוצה שהיהודים יישארו במצריים ויעבדו קשה.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08874F6-47D4-D5FD-E24D-398BD7B2A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87" y="1935561"/>
            <a:ext cx="4762500" cy="47625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183EEAD-6CD2-6DEB-3A66-A8F42FCD8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687" y="3374875"/>
            <a:ext cx="3091884" cy="309188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C799B92-07EF-B0CE-D5E7-618B00374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095" y="3657600"/>
            <a:ext cx="2702531" cy="2702531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FB3C50C-F840-C369-7CD3-078B522F7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8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52a4808-71c5-4b66-a850-6536c4f2702a}" enabled="0" method="" siteId="{652a4808-71c5-4b66-a850-6536c4f270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703</Words>
  <Application>Microsoft Office PowerPoint</Application>
  <PresentationFormat>מסך רחב</PresentationFormat>
  <Paragraphs>127</Paragraphs>
  <Slides>35</Slides>
  <Notes>0</Notes>
  <HiddenSlides>0</HiddenSlides>
  <MMClips>43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35</vt:i4>
      </vt:variant>
    </vt:vector>
  </HeadingPairs>
  <TitlesOfParts>
    <vt:vector size="39" baseType="lpstr">
      <vt:lpstr>Aptos</vt:lpstr>
      <vt:lpstr>Aptos Display</vt:lpstr>
      <vt:lpstr>Arial</vt:lpstr>
      <vt:lpstr>ערכת נושא Office</vt:lpstr>
      <vt:lpstr>יציאת מצרים היהודים יוצאים ממצרים והולכים לישראל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סוף הסיפור</vt:lpstr>
      <vt:lpstr>פעילות לתלמיד ענה על השאלה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להתראות בסיפור הבא!</vt:lpstr>
      <vt:lpstr>למורה</vt:lpstr>
      <vt:lpstr>פעילות</vt:lpstr>
      <vt:lpstr>יצא בסדרה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nitzan cohen</dc:creator>
  <cp:lastModifiedBy>Sharon</cp:lastModifiedBy>
  <cp:revision>47</cp:revision>
  <dcterms:created xsi:type="dcterms:W3CDTF">2025-06-06T14:47:32Z</dcterms:created>
  <dcterms:modified xsi:type="dcterms:W3CDTF">2025-06-19T19:59:04Z</dcterms:modified>
</cp:coreProperties>
</file>