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microsoft.com/office/2020/02/relationships/classificationlabels" Target="docMetadata/LabelInfo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44"/>
  </p:notesMasterIdLst>
  <p:sldIdLst>
    <p:sldId id="256" r:id="rId2"/>
    <p:sldId id="341" r:id="rId3"/>
    <p:sldId id="382" r:id="rId4"/>
    <p:sldId id="366" r:id="rId5"/>
    <p:sldId id="367" r:id="rId6"/>
    <p:sldId id="383" r:id="rId7"/>
    <p:sldId id="368" r:id="rId8"/>
    <p:sldId id="348" r:id="rId9"/>
    <p:sldId id="384" r:id="rId10"/>
    <p:sldId id="378" r:id="rId11"/>
    <p:sldId id="379" r:id="rId12"/>
    <p:sldId id="385" r:id="rId13"/>
    <p:sldId id="372" r:id="rId14"/>
    <p:sldId id="380" r:id="rId15"/>
    <p:sldId id="374" r:id="rId16"/>
    <p:sldId id="381" r:id="rId17"/>
    <p:sldId id="376" r:id="rId18"/>
    <p:sldId id="377" r:id="rId19"/>
    <p:sldId id="281" r:id="rId20"/>
    <p:sldId id="291" r:id="rId21"/>
    <p:sldId id="349" r:id="rId22"/>
    <p:sldId id="354" r:id="rId23"/>
    <p:sldId id="355" r:id="rId24"/>
    <p:sldId id="350" r:id="rId25"/>
    <p:sldId id="356" r:id="rId26"/>
    <p:sldId id="357" r:id="rId27"/>
    <p:sldId id="351" r:id="rId28"/>
    <p:sldId id="358" r:id="rId29"/>
    <p:sldId id="359" r:id="rId30"/>
    <p:sldId id="352" r:id="rId31"/>
    <p:sldId id="360" r:id="rId32"/>
    <p:sldId id="361" r:id="rId33"/>
    <p:sldId id="353" r:id="rId34"/>
    <p:sldId id="362" r:id="rId35"/>
    <p:sldId id="363" r:id="rId36"/>
    <p:sldId id="301" r:id="rId37"/>
    <p:sldId id="364" r:id="rId38"/>
    <p:sldId id="365" r:id="rId39"/>
    <p:sldId id="295" r:id="rId40"/>
    <p:sldId id="286" r:id="rId41"/>
    <p:sldId id="318" r:id="rId42"/>
    <p:sldId id="303" r:id="rId43"/>
  </p:sldIdLst>
  <p:sldSz cx="12192000" cy="6858000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DEFF"/>
    <a:srgbClr val="F5E5DF"/>
    <a:srgbClr val="7081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82BB6BE-A387-EFD7-A916-435ADE41B669}" v="5" dt="2025-06-20T12:07:31.525"/>
    <p1510:client id="{27C5B2B0-E3B3-BDEF-994A-3DD7008C1AC1}" v="5" dt="2025-06-21T12:55:01.876"/>
    <p1510:client id="{8EA30CA3-2D40-49FF-854D-101E044FEDA6}" v="67" dt="2025-06-21T04:25:30.46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 snapToGrid="0">
      <p:cViewPr varScale="1">
        <p:scale>
          <a:sx n="97" d="100"/>
          <a:sy n="97" d="100"/>
        </p:scale>
        <p:origin x="1074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fld id="{ABE08822-C008-4277-8891-F0697587B849}" type="datetimeFigureOut">
              <a:t>כ"ה/סיון/תשפ"ה</a:t>
            </a:fld>
            <a:endParaRPr lang="he-I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e-I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e-IL"/>
              <a:t>Click to edit Master text styles</a:t>
            </a:r>
          </a:p>
          <a:p>
            <a:pPr lvl="1"/>
            <a:r>
              <a:rPr lang="he-IL"/>
              <a:t>Second level</a:t>
            </a:r>
          </a:p>
          <a:p>
            <a:pPr lvl="2"/>
            <a:r>
              <a:rPr lang="he-IL"/>
              <a:t>Third level</a:t>
            </a:r>
          </a:p>
          <a:p>
            <a:pPr lvl="3"/>
            <a:r>
              <a:rPr lang="he-IL"/>
              <a:t>Fourth level</a:t>
            </a:r>
          </a:p>
          <a:p>
            <a:pPr lvl="4"/>
            <a:r>
              <a:rPr lang="he-IL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fld id="{3FF1A6BC-A9AA-4B0F-9979-7C5154B42ABA}" type="slidenum"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8470167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/>
              <a:t>שמשון</a:t>
            </a:r>
            <a:r>
              <a:rPr lang="en-US"/>
              <a:t> </a:t>
            </a:r>
            <a:r>
              <a:rPr lang="en-US" err="1"/>
              <a:t>הגיבור</a:t>
            </a:r>
            <a:r>
              <a:rPr lang="en-US"/>
              <a:t>, </a:t>
            </a:r>
            <a:r>
              <a:rPr lang="en-US" err="1"/>
              <a:t>הדמות</a:t>
            </a:r>
            <a:r>
              <a:rPr lang="en-US"/>
              <a:t> התנ"כית, עומד על בירכיו. יש לו שיער קצר עד העורף. העיניים שלו סגורות כי הוא עיוור. ברקע שדה, אדמה ורואים שלושה </a:t>
            </a:r>
            <a:r>
              <a:rPr lang="en-US" err="1"/>
              <a:t>חיילים</a:t>
            </a:r>
            <a:r>
              <a:rPr lang="en-US"/>
              <a:t> </a:t>
            </a:r>
            <a:r>
              <a:rPr lang="en-US" err="1"/>
              <a:t>פלישתים</a:t>
            </a:r>
            <a:r>
              <a:rPr lang="en-US"/>
              <a:t> </a:t>
            </a:r>
            <a:r>
              <a:rPr lang="en-US" err="1"/>
              <a:t>צוחקים</a:t>
            </a:r>
            <a:endParaRPr lang="he-IL" err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F1A6BC-A9AA-4B0F-9979-7C5154B42ABA}" type="slidenum">
              <a:t>15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1229089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C3637-680F-4EEF-9D5F-A6EB1DA35875}" type="datetimeFigureOut">
              <a:rPr lang="he-IL" smtClean="0"/>
              <a:t>כ"ה/סיון/תשפ"ה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D8787-2939-401C-8201-7D6B6E9EB2C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1936906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C3637-680F-4EEF-9D5F-A6EB1DA35875}" type="datetimeFigureOut">
              <a:rPr lang="he-IL" smtClean="0"/>
              <a:t>כ"ה/סיון/תשפ"ה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D8787-2939-401C-8201-7D6B6E9EB2C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2222022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C3637-680F-4EEF-9D5F-A6EB1DA35875}" type="datetimeFigureOut">
              <a:rPr lang="he-IL" smtClean="0"/>
              <a:t>כ"ה/סיון/תשפ"ה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D8787-2939-401C-8201-7D6B6E9EB2C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0871155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C3637-680F-4EEF-9D5F-A6EB1DA35875}" type="datetimeFigureOut">
              <a:rPr lang="he-IL" smtClean="0"/>
              <a:t>כ"ה/סיון/תשפ"ה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D8787-2939-401C-8201-7D6B6E9EB2C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7497964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C3637-680F-4EEF-9D5F-A6EB1DA35875}" type="datetimeFigureOut">
              <a:rPr lang="he-IL" smtClean="0"/>
              <a:t>כ"ה/סיון/תשפ"ה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D8787-2939-401C-8201-7D6B6E9EB2C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150169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C3637-680F-4EEF-9D5F-A6EB1DA35875}" type="datetimeFigureOut">
              <a:rPr lang="he-IL" smtClean="0"/>
              <a:t>כ"ה/סיון/תשפ"ה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D8787-2939-401C-8201-7D6B6E9EB2C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2385658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C3637-680F-4EEF-9D5F-A6EB1DA35875}" type="datetimeFigureOut">
              <a:rPr lang="he-IL" smtClean="0"/>
              <a:t>כ"ה/סיון/תשפ"ה</a:t>
            </a:fld>
            <a:endParaRPr lang="he-IL"/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D8787-2939-401C-8201-7D6B6E9EB2C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3727572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C3637-680F-4EEF-9D5F-A6EB1DA35875}" type="datetimeFigureOut">
              <a:rPr lang="he-IL" smtClean="0"/>
              <a:t>כ"ה/סיון/תשפ"ה</a:t>
            </a:fld>
            <a:endParaRPr lang="he-IL"/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D8787-2939-401C-8201-7D6B6E9EB2C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078693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C3637-680F-4EEF-9D5F-A6EB1DA35875}" type="datetimeFigureOut">
              <a:rPr lang="he-IL" smtClean="0"/>
              <a:t>כ"ה/סיון/תשפ"ה</a:t>
            </a:fld>
            <a:endParaRPr lang="he-IL"/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D8787-2939-401C-8201-7D6B6E9EB2C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8541737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C3637-680F-4EEF-9D5F-A6EB1DA35875}" type="datetimeFigureOut">
              <a:rPr lang="he-IL" smtClean="0"/>
              <a:t>כ"ה/סיון/תשפ"ה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D8787-2939-401C-8201-7D6B6E9EB2C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5283929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C3637-680F-4EEF-9D5F-A6EB1DA35875}" type="datetimeFigureOut">
              <a:rPr lang="he-IL" smtClean="0"/>
              <a:t>כ"ה/סיון/תשפ"ה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D8787-2939-401C-8201-7D6B6E9EB2C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1784458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5C3637-680F-4EEF-9D5F-A6EB1DA35875}" type="datetimeFigureOut">
              <a:rPr lang="he-IL" smtClean="0"/>
              <a:t>כ"ה/סיון/תשפ"ה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ED8787-2939-401C-8201-7D6B6E9EB2C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562654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6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7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8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4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0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24.jpe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4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26.jpe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4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4.pn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3" Type="http://schemas.microsoft.com/office/2007/relationships/media" Target="../media/media22.m4a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4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audio" Target="../media/media23.m4a"/><Relationship Id="rId11" Type="http://schemas.openxmlformats.org/officeDocument/2006/relationships/image" Target="../media/image29.png"/><Relationship Id="rId5" Type="http://schemas.microsoft.com/office/2007/relationships/media" Target="../media/media23.m4a"/><Relationship Id="rId10" Type="http://schemas.openxmlformats.org/officeDocument/2006/relationships/slide" Target="slide23.xml"/><Relationship Id="rId4" Type="http://schemas.openxmlformats.org/officeDocument/2006/relationships/audio" Target="../media/media22.m4a"/><Relationship Id="rId9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slide" Target="slide2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4.png"/><Relationship Id="rId5" Type="http://schemas.openxmlformats.org/officeDocument/2006/relationships/image" Target="../media/image30.png"/><Relationship Id="rId4" Type="http://schemas.openxmlformats.org/officeDocument/2006/relationships/slide" Target="slide2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25.xml"/><Relationship Id="rId3" Type="http://schemas.microsoft.com/office/2007/relationships/media" Target="../media/media27.m4a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4.png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audio" Target="../media/media28.m4a"/><Relationship Id="rId11" Type="http://schemas.openxmlformats.org/officeDocument/2006/relationships/image" Target="../media/image31.png"/><Relationship Id="rId5" Type="http://schemas.microsoft.com/office/2007/relationships/media" Target="../media/media28.m4a"/><Relationship Id="rId10" Type="http://schemas.openxmlformats.org/officeDocument/2006/relationships/slide" Target="slide26.xml"/><Relationship Id="rId4" Type="http://schemas.openxmlformats.org/officeDocument/2006/relationships/audio" Target="../media/media27.m4a"/><Relationship Id="rId9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4.png"/><Relationship Id="rId5" Type="http://schemas.openxmlformats.org/officeDocument/2006/relationships/image" Target="../media/image11.png"/><Relationship Id="rId4" Type="http://schemas.openxmlformats.org/officeDocument/2006/relationships/slide" Target="slide2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4.png"/><Relationship Id="rId5" Type="http://schemas.openxmlformats.org/officeDocument/2006/relationships/image" Target="../media/image30.png"/><Relationship Id="rId4" Type="http://schemas.openxmlformats.org/officeDocument/2006/relationships/slide" Target="slide24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" Target="slide29.xml"/><Relationship Id="rId3" Type="http://schemas.microsoft.com/office/2007/relationships/media" Target="../media/media32.m4a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33.png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audio" Target="../media/media33.m4a"/><Relationship Id="rId11" Type="http://schemas.openxmlformats.org/officeDocument/2006/relationships/slide" Target="slide28.xml"/><Relationship Id="rId5" Type="http://schemas.microsoft.com/office/2007/relationships/media" Target="../media/media33.m4a"/><Relationship Id="rId10" Type="http://schemas.openxmlformats.org/officeDocument/2006/relationships/image" Target="../media/image4.png"/><Relationship Id="rId4" Type="http://schemas.openxmlformats.org/officeDocument/2006/relationships/audio" Target="../media/media32.m4a"/><Relationship Id="rId9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image" Target="../media/image33.png"/><Relationship Id="rId5" Type="http://schemas.openxmlformats.org/officeDocument/2006/relationships/slide" Target="slide30.xml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6" Type="http://schemas.openxmlformats.org/officeDocument/2006/relationships/image" Target="../media/image4.png"/><Relationship Id="rId5" Type="http://schemas.openxmlformats.org/officeDocument/2006/relationships/image" Target="../media/image30.png"/><Relationship Id="rId4" Type="http://schemas.openxmlformats.org/officeDocument/2006/relationships/slide" Target="slide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" Target="slide32.xml"/><Relationship Id="rId3" Type="http://schemas.microsoft.com/office/2007/relationships/media" Target="../media/media37.m4a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4.png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6" Type="http://schemas.openxmlformats.org/officeDocument/2006/relationships/audio" Target="../media/media38.m4a"/><Relationship Id="rId11" Type="http://schemas.openxmlformats.org/officeDocument/2006/relationships/image" Target="../media/image9.png"/><Relationship Id="rId5" Type="http://schemas.microsoft.com/office/2007/relationships/media" Target="../media/media38.m4a"/><Relationship Id="rId10" Type="http://schemas.openxmlformats.org/officeDocument/2006/relationships/slide" Target="slide31.xml"/><Relationship Id="rId4" Type="http://schemas.openxmlformats.org/officeDocument/2006/relationships/audio" Target="../media/media37.m4a"/><Relationship Id="rId9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4" Type="http://schemas.openxmlformats.org/officeDocument/2006/relationships/slide" Target="slide3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6" Type="http://schemas.openxmlformats.org/officeDocument/2006/relationships/image" Target="../media/image4.png"/><Relationship Id="rId5" Type="http://schemas.openxmlformats.org/officeDocument/2006/relationships/image" Target="../media/image30.png"/><Relationship Id="rId4" Type="http://schemas.openxmlformats.org/officeDocument/2006/relationships/slide" Target="slide30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slide" Target="slide34.xml"/><Relationship Id="rId3" Type="http://schemas.microsoft.com/office/2007/relationships/media" Target="../media/media42.m4a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4.png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6" Type="http://schemas.openxmlformats.org/officeDocument/2006/relationships/audio" Target="../media/media43.m4a"/><Relationship Id="rId11" Type="http://schemas.openxmlformats.org/officeDocument/2006/relationships/image" Target="../media/image36.png"/><Relationship Id="rId5" Type="http://schemas.microsoft.com/office/2007/relationships/media" Target="../media/media43.m4a"/><Relationship Id="rId10" Type="http://schemas.openxmlformats.org/officeDocument/2006/relationships/slide" Target="slide35.xml"/><Relationship Id="rId4" Type="http://schemas.openxmlformats.org/officeDocument/2006/relationships/audio" Target="../media/media42.m4a"/><Relationship Id="rId9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6" Type="http://schemas.openxmlformats.org/officeDocument/2006/relationships/image" Target="../media/image4.png"/><Relationship Id="rId5" Type="http://schemas.openxmlformats.org/officeDocument/2006/relationships/image" Target="../media/image35.png"/><Relationship Id="rId4" Type="http://schemas.openxmlformats.org/officeDocument/2006/relationships/slide" Target="slide3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6" Type="http://schemas.openxmlformats.org/officeDocument/2006/relationships/image" Target="../media/image4.png"/><Relationship Id="rId5" Type="http://schemas.openxmlformats.org/officeDocument/2006/relationships/image" Target="../media/image30.png"/><Relationship Id="rId4" Type="http://schemas.openxmlformats.org/officeDocument/2006/relationships/slide" Target="slide33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slide" Target="slide38.xml"/><Relationship Id="rId3" Type="http://schemas.microsoft.com/office/2007/relationships/media" Target="../media/media47.m4a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33.png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6" Type="http://schemas.openxmlformats.org/officeDocument/2006/relationships/audio" Target="../media/media48.m4a"/><Relationship Id="rId11" Type="http://schemas.openxmlformats.org/officeDocument/2006/relationships/slide" Target="slide37.xml"/><Relationship Id="rId5" Type="http://schemas.microsoft.com/office/2007/relationships/media" Target="../media/media48.m4a"/><Relationship Id="rId10" Type="http://schemas.openxmlformats.org/officeDocument/2006/relationships/image" Target="../media/image4.png"/><Relationship Id="rId4" Type="http://schemas.openxmlformats.org/officeDocument/2006/relationships/audio" Target="../media/media47.m4a"/><Relationship Id="rId9" Type="http://schemas.openxmlformats.org/officeDocument/2006/relationships/image" Target="../media/image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6" Type="http://schemas.openxmlformats.org/officeDocument/2006/relationships/image" Target="../media/image33.png"/><Relationship Id="rId5" Type="http://schemas.openxmlformats.org/officeDocument/2006/relationships/slide" Target="slide39.xml"/><Relationship Id="rId4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6" Type="http://schemas.openxmlformats.org/officeDocument/2006/relationships/image" Target="../media/image4.png"/><Relationship Id="rId5" Type="http://schemas.openxmlformats.org/officeDocument/2006/relationships/image" Target="../media/image30.png"/><Relationship Id="rId4" Type="http://schemas.openxmlformats.org/officeDocument/2006/relationships/slide" Target="slide3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1.m4a"/><Relationship Id="rId1" Type="http://schemas.microsoft.com/office/2007/relationships/media" Target="../media/media51.m4a"/><Relationship Id="rId5" Type="http://schemas.openxmlformats.org/officeDocument/2006/relationships/image" Target="../media/image37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2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4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0" y="500458"/>
            <a:ext cx="12191999" cy="1824784"/>
          </a:xfrm>
        </p:spPr>
        <p:txBody>
          <a:bodyPr>
            <a:normAutofit/>
          </a:bodyPr>
          <a:lstStyle/>
          <a:p>
            <a:r>
              <a:rPr lang="he-IL" sz="6700" b="1">
                <a:cs typeface="+mn-cs"/>
              </a:rPr>
              <a:t>שמשון החזק</a:t>
            </a:r>
            <a:br>
              <a:rPr lang="he-IL" b="1">
                <a:cs typeface="+mn-cs"/>
              </a:rPr>
            </a:br>
            <a:r>
              <a:rPr lang="he-IL" sz="3100">
                <a:cs typeface="+mn-cs"/>
              </a:rPr>
              <a:t>סיפור ופעילויות</a:t>
            </a:r>
            <a:endParaRPr lang="he-IL">
              <a:cs typeface="+mn-cs"/>
            </a:endParaRPr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4F265220-EAA9-F3CA-66F1-370A503FFF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606" y="5938484"/>
            <a:ext cx="848135" cy="834813"/>
          </a:xfrm>
          <a:prstGeom prst="rect">
            <a:avLst/>
          </a:prstGeom>
        </p:spPr>
      </p:pic>
      <p:sp>
        <p:nvSpPr>
          <p:cNvPr id="15" name="תיבת טקסט 14">
            <a:extLst>
              <a:ext uri="{FF2B5EF4-FFF2-40B4-BE49-F238E27FC236}">
                <a16:creationId xmlns:a16="http://schemas.microsoft.com/office/drawing/2014/main" id="{B81660D5-A4E0-214F-B8E6-88FA49BD2597}"/>
              </a:ext>
            </a:extLst>
          </p:cNvPr>
          <p:cNvSpPr txBox="1"/>
          <p:nvPr/>
        </p:nvSpPr>
        <p:spPr>
          <a:xfrm>
            <a:off x="0" y="6357542"/>
            <a:ext cx="12135337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/>
              <a:t>כתיבה: ד"ר ניצן כהן</a:t>
            </a:r>
          </a:p>
        </p:txBody>
      </p:sp>
      <p:pic>
        <p:nvPicPr>
          <p:cNvPr id="7" name="תמונה 6">
            <a:extLst>
              <a:ext uri="{FF2B5EF4-FFF2-40B4-BE49-F238E27FC236}">
                <a16:creationId xmlns:a16="http://schemas.microsoft.com/office/drawing/2014/main" id="{0FE05F84-1A4B-5107-5361-2AB0EDA701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20844" y="6031268"/>
            <a:ext cx="2971156" cy="321674"/>
          </a:xfrm>
          <a:prstGeom prst="rect">
            <a:avLst/>
          </a:prstGeom>
        </p:spPr>
      </p:pic>
      <p:pic>
        <p:nvPicPr>
          <p:cNvPr id="4" name="תמונה 3" descr="תמונה שמכילה טקסט, גופן, גרפיקה, לוגו&#10;&#10;התיאור נוצר באופן אוטומטי">
            <a:extLst>
              <a:ext uri="{FF2B5EF4-FFF2-40B4-BE49-F238E27FC236}">
                <a16:creationId xmlns:a16="http://schemas.microsoft.com/office/drawing/2014/main" id="{50519616-E34D-84D2-FAFA-38C2A804D3D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0108" y="6348341"/>
            <a:ext cx="2435229" cy="578703"/>
          </a:xfrm>
          <a:prstGeom prst="rect">
            <a:avLst/>
          </a:prstGeom>
        </p:spPr>
      </p:pic>
      <p:pic>
        <p:nvPicPr>
          <p:cNvPr id="9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6D8F22A9-10E0-6DA8-8F27-FACCAD75B5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779216" y="585228"/>
            <a:ext cx="304800" cy="304800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5C06838F-F009-A3E0-925B-9708896B2C4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14681" y="3044348"/>
            <a:ext cx="2762636" cy="2648320"/>
          </a:xfrm>
          <a:prstGeom prst="rect">
            <a:avLst/>
          </a:prstGeom>
        </p:spPr>
      </p:pic>
      <p:sp>
        <p:nvSpPr>
          <p:cNvPr id="18" name="מלבן 17">
            <a:extLst>
              <a:ext uri="{FF2B5EF4-FFF2-40B4-BE49-F238E27FC236}">
                <a16:creationId xmlns:a16="http://schemas.microsoft.com/office/drawing/2014/main" id="{A57BEBD3-7B13-F51F-265F-8CD53E148632}"/>
              </a:ext>
            </a:extLst>
          </p:cNvPr>
          <p:cNvSpPr/>
          <p:nvPr/>
        </p:nvSpPr>
        <p:spPr>
          <a:xfrm>
            <a:off x="0" y="31408"/>
            <a:ext cx="12191999" cy="3048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סדרת סיפורי התורה בהנגשה לשונית לצעירים עם מוגבלות שכלית התפתחותית בינונית וקשה</a:t>
            </a:r>
          </a:p>
        </p:txBody>
      </p:sp>
    </p:spTree>
    <p:extLst>
      <p:ext uri="{BB962C8B-B14F-4D97-AF65-F5344CB8AC3E}">
        <p14:creationId xmlns:p14="http://schemas.microsoft.com/office/powerpoint/2010/main" val="37011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C9B74292-5E35-9F28-180A-2D1554EFAC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2564" y="270597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e-IL" sz="3200"/>
              <a:t>הפלישתים תפסו את שמשון.</a:t>
            </a:r>
          </a:p>
          <a:p>
            <a:pPr marL="0" indent="0">
              <a:buNone/>
            </a:pPr>
            <a:r>
              <a:rPr lang="he-IL" sz="3200"/>
              <a:t>הפלשתים קשרו את שמשון בחבל.</a:t>
            </a:r>
          </a:p>
          <a:p>
            <a:pPr marL="0" indent="0">
              <a:buNone/>
            </a:pPr>
            <a:r>
              <a:rPr lang="he-IL" sz="3200"/>
              <a:t>שמשון החזק קרע את החבל.</a:t>
            </a:r>
          </a:p>
          <a:p>
            <a:pPr marL="0" indent="0">
              <a:buNone/>
            </a:pPr>
            <a:endParaRPr lang="he-IL" sz="3200"/>
          </a:p>
        </p:txBody>
      </p:sp>
      <p:pic>
        <p:nvPicPr>
          <p:cNvPr id="4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1E596C34-3E2B-3E31-EDD3-07D7136D44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85104" y="1354717"/>
            <a:ext cx="304800" cy="304800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4B4EA964-7C61-5574-916C-C80DE77341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122" y="1137227"/>
            <a:ext cx="4472596" cy="4583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523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C9B74292-5E35-9F28-180A-2D1554EFAC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2564" y="270597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he-IL" sz="3200"/>
          </a:p>
          <a:p>
            <a:pPr marL="0" indent="0">
              <a:buNone/>
            </a:pPr>
            <a:r>
              <a:rPr lang="he-IL" sz="3200"/>
              <a:t>שמשון נלחם והרג הרבה פלישתים.</a:t>
            </a:r>
          </a:p>
          <a:p>
            <a:pPr marL="0" indent="0">
              <a:buNone/>
            </a:pPr>
            <a:endParaRPr lang="he-IL" sz="3200"/>
          </a:p>
        </p:txBody>
      </p:sp>
      <p:pic>
        <p:nvPicPr>
          <p:cNvPr id="5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2C25F044-E8AF-E15A-BD2C-9136886F3A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77913" y="1042617"/>
            <a:ext cx="304800" cy="304800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CC26E59C-A6DB-8FC7-B478-3450A52241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4592" y="1740286"/>
            <a:ext cx="4810563" cy="4847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586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908EE42C-27E2-850B-BB25-BD905C13E0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7522" y="125936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e-IL" sz="3200"/>
              <a:t>שמשון התחתן עם עוד אישה.</a:t>
            </a:r>
          </a:p>
          <a:p>
            <a:pPr marL="0" indent="0">
              <a:buNone/>
            </a:pPr>
            <a:r>
              <a:rPr lang="he-IL" sz="3200"/>
              <a:t>שמשון והאישה גרו בעיר עזה.</a:t>
            </a:r>
          </a:p>
          <a:p>
            <a:pPr marL="0" indent="0">
              <a:buNone/>
            </a:pPr>
            <a:r>
              <a:rPr lang="he-IL" sz="3200"/>
              <a:t>הפלשתים רצו לתפוס את שמשון.</a:t>
            </a:r>
          </a:p>
          <a:p>
            <a:pPr marL="0" indent="0">
              <a:buNone/>
            </a:pPr>
            <a:r>
              <a:rPr lang="he-IL" sz="3200"/>
              <a:t>שמשון שבר את השער של העיר עזה.</a:t>
            </a:r>
          </a:p>
          <a:p>
            <a:pPr marL="0" indent="0">
              <a:buNone/>
            </a:pPr>
            <a:r>
              <a:rPr lang="he-IL" sz="3200"/>
              <a:t>שמשון שם את השער על הגב וברח.</a:t>
            </a:r>
          </a:p>
        </p:txBody>
      </p:sp>
      <p:pic>
        <p:nvPicPr>
          <p:cNvPr id="8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A0A132D9-D522-3983-D090-2C98C6F0E7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07025" y="998813"/>
            <a:ext cx="304800" cy="304800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8A0090ED-D8DF-8C46-FC15-0F493A738A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949" y="776377"/>
            <a:ext cx="5417675" cy="557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385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4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C9B74292-5E35-9F28-180A-2D1554EFAC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2564" y="270597"/>
            <a:ext cx="10515600" cy="597885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e-IL" sz="3200"/>
              <a:t>יום אחד, שמשון הכיר את דלילה.</a:t>
            </a:r>
          </a:p>
          <a:p>
            <a:pPr marL="0" indent="0">
              <a:buNone/>
            </a:pPr>
            <a:r>
              <a:rPr lang="he-IL" sz="3200"/>
              <a:t>דלילה אישה יפה מאוד. </a:t>
            </a:r>
          </a:p>
          <a:p>
            <a:pPr marL="0" indent="0">
              <a:buNone/>
            </a:pPr>
            <a:r>
              <a:rPr lang="he-IL" sz="3200"/>
              <a:t>דלילה פלישתית. </a:t>
            </a:r>
          </a:p>
          <a:p>
            <a:pPr marL="0" indent="0">
              <a:buNone/>
            </a:pPr>
            <a:r>
              <a:rPr lang="he-IL" sz="3200"/>
              <a:t>שמשון סיפר לדלילה: </a:t>
            </a:r>
          </a:p>
          <a:p>
            <a:pPr marL="0" indent="0">
              <a:buNone/>
            </a:pPr>
            <a:r>
              <a:rPr lang="he-IL" sz="3200"/>
              <a:t>"אם אני אסתפר, לא אהיה חזק. </a:t>
            </a:r>
          </a:p>
          <a:p>
            <a:pPr marL="0" indent="0">
              <a:buNone/>
            </a:pPr>
            <a:r>
              <a:rPr lang="he-IL" sz="3200"/>
              <a:t>בלי שׂיער, אין לי כוח".</a:t>
            </a:r>
          </a:p>
          <a:p>
            <a:pPr marL="0" indent="0">
              <a:buNone/>
            </a:pPr>
            <a:endParaRPr lang="he-IL" sz="3200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CB556796-11B7-16DD-3C98-B93C20E878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851" y="699334"/>
            <a:ext cx="5692749" cy="5764132"/>
          </a:xfrm>
          <a:prstGeom prst="rect">
            <a:avLst/>
          </a:prstGeom>
        </p:spPr>
      </p:pic>
      <p:pic>
        <p:nvPicPr>
          <p:cNvPr id="2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7F5BF53B-359C-9808-5979-15B7A1C91D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007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C98CDB-8B78-F3C3-9F4E-7BA666969C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D10AEC38-376A-C945-9B32-7547013542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2564" y="270597"/>
            <a:ext cx="10515600" cy="597885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e-IL" sz="3200"/>
              <a:t>הגיע הלילה, שמשון ישן.</a:t>
            </a:r>
          </a:p>
          <a:p>
            <a:pPr marL="0" indent="0">
              <a:buNone/>
            </a:pPr>
            <a:r>
              <a:rPr lang="he-IL" sz="3200"/>
              <a:t>דלילה סיפרה את השׂיער של שמשון.</a:t>
            </a:r>
          </a:p>
          <a:p>
            <a:pPr marL="0" indent="0">
              <a:buNone/>
            </a:pPr>
            <a:r>
              <a:rPr lang="he-IL" sz="3200"/>
              <a:t>עכשיו לשמשון יש שׂיער קצר.</a:t>
            </a:r>
          </a:p>
          <a:p>
            <a:pPr marL="0" indent="0">
              <a:buNone/>
            </a:pPr>
            <a:r>
              <a:rPr lang="he-IL" sz="3200"/>
              <a:t>עכשיו לשמשון אין כוח. שמשון חלש.</a:t>
            </a:r>
          </a:p>
          <a:p>
            <a:pPr marL="0" indent="0">
              <a:buNone/>
            </a:pPr>
            <a:endParaRPr lang="he-IL" sz="3200"/>
          </a:p>
        </p:txBody>
      </p:sp>
      <p:sp>
        <p:nvSpPr>
          <p:cNvPr id="8" name="צורה חופשית: צורה 7">
            <a:extLst>
              <a:ext uri="{FF2B5EF4-FFF2-40B4-BE49-F238E27FC236}">
                <a16:creationId xmlns:a16="http://schemas.microsoft.com/office/drawing/2014/main" id="{8781D2F1-4255-AA0D-5437-33B5AD84512F}"/>
              </a:ext>
            </a:extLst>
          </p:cNvPr>
          <p:cNvSpPr/>
          <p:nvPr/>
        </p:nvSpPr>
        <p:spPr>
          <a:xfrm>
            <a:off x="4961947" y="1903974"/>
            <a:ext cx="435649" cy="573864"/>
          </a:xfrm>
          <a:custGeom>
            <a:avLst/>
            <a:gdLst>
              <a:gd name="connsiteX0" fmla="*/ 244 w 435649"/>
              <a:gd name="connsiteY0" fmla="*/ 182880 h 573864"/>
              <a:gd name="connsiteX1" fmla="*/ 25469 w 435649"/>
              <a:gd name="connsiteY1" fmla="*/ 233329 h 573864"/>
              <a:gd name="connsiteX2" fmla="*/ 44388 w 435649"/>
              <a:gd name="connsiteY2" fmla="*/ 264860 h 573864"/>
              <a:gd name="connsiteX3" fmla="*/ 75919 w 435649"/>
              <a:gd name="connsiteY3" fmla="*/ 510802 h 573864"/>
              <a:gd name="connsiteX4" fmla="*/ 88531 w 435649"/>
              <a:gd name="connsiteY4" fmla="*/ 523415 h 573864"/>
              <a:gd name="connsiteX5" fmla="*/ 113756 w 435649"/>
              <a:gd name="connsiteY5" fmla="*/ 536027 h 573864"/>
              <a:gd name="connsiteX6" fmla="*/ 151593 w 435649"/>
              <a:gd name="connsiteY6" fmla="*/ 561252 h 573864"/>
              <a:gd name="connsiteX7" fmla="*/ 202043 w 435649"/>
              <a:gd name="connsiteY7" fmla="*/ 573864 h 573864"/>
              <a:gd name="connsiteX8" fmla="*/ 208349 w 435649"/>
              <a:gd name="connsiteY8" fmla="*/ 529721 h 573864"/>
              <a:gd name="connsiteX9" fmla="*/ 214655 w 435649"/>
              <a:gd name="connsiteY9" fmla="*/ 441434 h 573864"/>
              <a:gd name="connsiteX10" fmla="*/ 258799 w 435649"/>
              <a:gd name="connsiteY10" fmla="*/ 403597 h 573864"/>
              <a:gd name="connsiteX11" fmla="*/ 302942 w 435649"/>
              <a:gd name="connsiteY11" fmla="*/ 372066 h 573864"/>
              <a:gd name="connsiteX12" fmla="*/ 315555 w 435649"/>
              <a:gd name="connsiteY12" fmla="*/ 359453 h 573864"/>
              <a:gd name="connsiteX13" fmla="*/ 347086 w 435649"/>
              <a:gd name="connsiteY13" fmla="*/ 340535 h 573864"/>
              <a:gd name="connsiteX14" fmla="*/ 378617 w 435649"/>
              <a:gd name="connsiteY14" fmla="*/ 302697 h 573864"/>
              <a:gd name="connsiteX15" fmla="*/ 391229 w 435649"/>
              <a:gd name="connsiteY15" fmla="*/ 277473 h 573864"/>
              <a:gd name="connsiteX16" fmla="*/ 410148 w 435649"/>
              <a:gd name="connsiteY16" fmla="*/ 258554 h 573864"/>
              <a:gd name="connsiteX17" fmla="*/ 416454 w 435649"/>
              <a:gd name="connsiteY17" fmla="*/ 239635 h 573864"/>
              <a:gd name="connsiteX18" fmla="*/ 435373 w 435649"/>
              <a:gd name="connsiteY18" fmla="*/ 189186 h 573864"/>
              <a:gd name="connsiteX19" fmla="*/ 422760 w 435649"/>
              <a:gd name="connsiteY19" fmla="*/ 81980 h 573864"/>
              <a:gd name="connsiteX20" fmla="*/ 397535 w 435649"/>
              <a:gd name="connsiteY20" fmla="*/ 56755 h 573864"/>
              <a:gd name="connsiteX21" fmla="*/ 296636 w 435649"/>
              <a:gd name="connsiteY21" fmla="*/ 6306 h 573864"/>
              <a:gd name="connsiteX22" fmla="*/ 252493 w 435649"/>
              <a:gd name="connsiteY22" fmla="*/ 0 h 573864"/>
              <a:gd name="connsiteX23" fmla="*/ 107450 w 435649"/>
              <a:gd name="connsiteY23" fmla="*/ 12612 h 573864"/>
              <a:gd name="connsiteX24" fmla="*/ 101144 w 435649"/>
              <a:gd name="connsiteY24" fmla="*/ 31531 h 573864"/>
              <a:gd name="connsiteX25" fmla="*/ 88531 w 435649"/>
              <a:gd name="connsiteY25" fmla="*/ 75674 h 573864"/>
              <a:gd name="connsiteX26" fmla="*/ 69613 w 435649"/>
              <a:gd name="connsiteY26" fmla="*/ 94593 h 573864"/>
              <a:gd name="connsiteX27" fmla="*/ 25469 w 435649"/>
              <a:gd name="connsiteY27" fmla="*/ 163961 h 573864"/>
              <a:gd name="connsiteX28" fmla="*/ 12857 w 435649"/>
              <a:gd name="connsiteY28" fmla="*/ 189186 h 573864"/>
              <a:gd name="connsiteX29" fmla="*/ 244 w 435649"/>
              <a:gd name="connsiteY29" fmla="*/ 182880 h 573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435649" h="573864">
                <a:moveTo>
                  <a:pt x="244" y="182880"/>
                </a:moveTo>
                <a:cubicBezTo>
                  <a:pt x="2346" y="190237"/>
                  <a:pt x="16555" y="216775"/>
                  <a:pt x="25469" y="233329"/>
                </a:cubicBezTo>
                <a:cubicBezTo>
                  <a:pt x="31280" y="244121"/>
                  <a:pt x="42195" y="252801"/>
                  <a:pt x="44388" y="264860"/>
                </a:cubicBezTo>
                <a:cubicBezTo>
                  <a:pt x="59173" y="346178"/>
                  <a:pt x="62009" y="429329"/>
                  <a:pt x="75919" y="510802"/>
                </a:cubicBezTo>
                <a:cubicBezTo>
                  <a:pt x="76920" y="516663"/>
                  <a:pt x="83584" y="520117"/>
                  <a:pt x="88531" y="523415"/>
                </a:cubicBezTo>
                <a:cubicBezTo>
                  <a:pt x="96353" y="528630"/>
                  <a:pt x="105695" y="531190"/>
                  <a:pt x="113756" y="536027"/>
                </a:cubicBezTo>
                <a:cubicBezTo>
                  <a:pt x="126754" y="543826"/>
                  <a:pt x="137660" y="555281"/>
                  <a:pt x="151593" y="561252"/>
                </a:cubicBezTo>
                <a:cubicBezTo>
                  <a:pt x="167526" y="568080"/>
                  <a:pt x="202043" y="573864"/>
                  <a:pt x="202043" y="573864"/>
                </a:cubicBezTo>
                <a:cubicBezTo>
                  <a:pt x="204145" y="559150"/>
                  <a:pt x="206940" y="544518"/>
                  <a:pt x="208349" y="529721"/>
                </a:cubicBezTo>
                <a:cubicBezTo>
                  <a:pt x="211146" y="500350"/>
                  <a:pt x="208255" y="470235"/>
                  <a:pt x="214655" y="441434"/>
                </a:cubicBezTo>
                <a:cubicBezTo>
                  <a:pt x="220452" y="415349"/>
                  <a:pt x="240955" y="414952"/>
                  <a:pt x="258799" y="403597"/>
                </a:cubicBezTo>
                <a:cubicBezTo>
                  <a:pt x="274055" y="393889"/>
                  <a:pt x="288669" y="383168"/>
                  <a:pt x="302942" y="372066"/>
                </a:cubicBezTo>
                <a:cubicBezTo>
                  <a:pt x="307635" y="368416"/>
                  <a:pt x="310717" y="362909"/>
                  <a:pt x="315555" y="359453"/>
                </a:cubicBezTo>
                <a:cubicBezTo>
                  <a:pt x="325529" y="352329"/>
                  <a:pt x="336576" y="346841"/>
                  <a:pt x="347086" y="340535"/>
                </a:cubicBezTo>
                <a:cubicBezTo>
                  <a:pt x="385195" y="264313"/>
                  <a:pt x="334052" y="356175"/>
                  <a:pt x="378617" y="302697"/>
                </a:cubicBezTo>
                <a:cubicBezTo>
                  <a:pt x="384635" y="295475"/>
                  <a:pt x="385765" y="285122"/>
                  <a:pt x="391229" y="277473"/>
                </a:cubicBezTo>
                <a:cubicBezTo>
                  <a:pt x="396413" y="270216"/>
                  <a:pt x="403842" y="264860"/>
                  <a:pt x="410148" y="258554"/>
                </a:cubicBezTo>
                <a:cubicBezTo>
                  <a:pt x="412250" y="252248"/>
                  <a:pt x="414182" y="245882"/>
                  <a:pt x="416454" y="239635"/>
                </a:cubicBezTo>
                <a:cubicBezTo>
                  <a:pt x="422592" y="222756"/>
                  <a:pt x="434655" y="207132"/>
                  <a:pt x="435373" y="189186"/>
                </a:cubicBezTo>
                <a:cubicBezTo>
                  <a:pt x="436811" y="153233"/>
                  <a:pt x="432645" y="116577"/>
                  <a:pt x="422760" y="81980"/>
                </a:cubicBezTo>
                <a:cubicBezTo>
                  <a:pt x="419493" y="70546"/>
                  <a:pt x="407312" y="63524"/>
                  <a:pt x="397535" y="56755"/>
                </a:cubicBezTo>
                <a:cubicBezTo>
                  <a:pt x="380993" y="45302"/>
                  <a:pt x="320574" y="13145"/>
                  <a:pt x="296636" y="6306"/>
                </a:cubicBezTo>
                <a:cubicBezTo>
                  <a:pt x="282344" y="2223"/>
                  <a:pt x="267207" y="2102"/>
                  <a:pt x="252493" y="0"/>
                </a:cubicBezTo>
                <a:cubicBezTo>
                  <a:pt x="204145" y="4204"/>
                  <a:pt x="154960" y="2714"/>
                  <a:pt x="107450" y="12612"/>
                </a:cubicBezTo>
                <a:cubicBezTo>
                  <a:pt x="100942" y="13968"/>
                  <a:pt x="102970" y="25139"/>
                  <a:pt x="101144" y="31531"/>
                </a:cubicBezTo>
                <a:cubicBezTo>
                  <a:pt x="100092" y="35215"/>
                  <a:pt x="92313" y="70001"/>
                  <a:pt x="88531" y="75674"/>
                </a:cubicBezTo>
                <a:cubicBezTo>
                  <a:pt x="83584" y="83094"/>
                  <a:pt x="75088" y="87553"/>
                  <a:pt x="69613" y="94593"/>
                </a:cubicBezTo>
                <a:cubicBezTo>
                  <a:pt x="59499" y="107596"/>
                  <a:pt x="34470" y="147760"/>
                  <a:pt x="25469" y="163961"/>
                </a:cubicBezTo>
                <a:cubicBezTo>
                  <a:pt x="20904" y="172179"/>
                  <a:pt x="16560" y="180545"/>
                  <a:pt x="12857" y="189186"/>
                </a:cubicBezTo>
                <a:cubicBezTo>
                  <a:pt x="10239" y="195296"/>
                  <a:pt x="-1858" y="175523"/>
                  <a:pt x="244" y="18288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5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BD76D15B-7345-3EA5-DCEA-2F698C35E1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85942" y="3621553"/>
            <a:ext cx="304800" cy="304800"/>
          </a:xfrm>
          <a:prstGeom prst="rect">
            <a:avLst/>
          </a:prstGeom>
        </p:spPr>
      </p:pic>
      <p:pic>
        <p:nvPicPr>
          <p:cNvPr id="2" name="תמונה 1" descr="תמונה שמכילה אדם, לבוש, פני אדם, בתוך מבנה&#10;&#10;ייתכן שתוכן בינה מלאכותית גנרטיבית. שגוי.">
            <a:extLst>
              <a:ext uri="{FF2B5EF4-FFF2-40B4-BE49-F238E27FC236}">
                <a16:creationId xmlns:a16="http://schemas.microsoft.com/office/drawing/2014/main" id="{5E6BC2EA-D4F2-7D6B-252D-65ECD0BE67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854" y="1354691"/>
            <a:ext cx="5231807" cy="4835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253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4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C9B74292-5E35-9F28-180A-2D1554EFAC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2564" y="270597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e-IL" sz="3200"/>
              <a:t>באו חיילים פלישתים ונלחמו בשמשון.</a:t>
            </a:r>
          </a:p>
          <a:p>
            <a:pPr marL="0" indent="0">
              <a:buNone/>
            </a:pPr>
            <a:r>
              <a:rPr lang="he-IL" sz="3200"/>
              <a:t>לשמשון היה שׂיער קצר ולא היה לו כוח.</a:t>
            </a:r>
          </a:p>
          <a:p>
            <a:pPr marL="0" indent="0">
              <a:buNone/>
            </a:pPr>
            <a:r>
              <a:rPr lang="he-IL" sz="3200"/>
              <a:t>החיילים הפלישתים ניצחו.</a:t>
            </a:r>
          </a:p>
          <a:p>
            <a:pPr marL="0" indent="0">
              <a:buNone/>
            </a:pPr>
            <a:r>
              <a:rPr lang="he-IL" sz="3200"/>
              <a:t>החיילים הפלישתים צחקו על שמשון החלש.</a:t>
            </a:r>
          </a:p>
          <a:p>
            <a:pPr marL="0" indent="0">
              <a:buNone/>
            </a:pPr>
            <a:r>
              <a:rPr lang="he-IL" sz="3200"/>
              <a:t>החיילים הפלישתים פגעו בעיניים של שמשון.</a:t>
            </a:r>
          </a:p>
          <a:p>
            <a:pPr marL="0" indent="0">
              <a:buNone/>
            </a:pPr>
            <a:r>
              <a:rPr lang="he-IL" sz="3200"/>
              <a:t>שמשון עכשיו לא יכול לראות, הוא עיוור.</a:t>
            </a:r>
          </a:p>
          <a:p>
            <a:pPr marL="0" indent="0">
              <a:buNone/>
            </a:pPr>
            <a:endParaRPr lang="he-IL" sz="3200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334A2EE7-77F4-63B9-C875-F08DA37AE9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42108" y="4234462"/>
            <a:ext cx="1717352" cy="17173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563C4154-BE3E-4C1B-B9AB-B3C588F3DB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59440" y="4412214"/>
            <a:ext cx="1361847" cy="1361847"/>
          </a:xfrm>
          <a:prstGeom prst="rect">
            <a:avLst/>
          </a:prstGeom>
        </p:spPr>
      </p:pic>
      <p:pic>
        <p:nvPicPr>
          <p:cNvPr id="2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0983A879-DB4F-2A83-6BF0-0AD952D21C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  <p:pic>
        <p:nvPicPr>
          <p:cNvPr id="8" name="תמונה 7" descr="תמונה שמכילה דשא, אדם, לבוש, בחוץ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753C6657-0904-6FC4-5FEC-CA242430413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44" y="1311225"/>
            <a:ext cx="4462836" cy="4462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167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FB40EC-B2F9-EEC7-75C6-AE48424612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45CEAF0A-4DF7-F17B-2375-BD8733EFD9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2564" y="270597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e-IL" sz="3200"/>
              <a:t>שמשון הפך לעבד (עשה עבודות קשות בשביל הפלישתים).</a:t>
            </a:r>
          </a:p>
          <a:p>
            <a:pPr marL="0" indent="0">
              <a:buNone/>
            </a:pPr>
            <a:r>
              <a:rPr lang="he-IL" sz="3200"/>
              <a:t>שמשון גר בבית סוהר (בית כלא).</a:t>
            </a:r>
          </a:p>
          <a:p>
            <a:pPr marL="0" indent="0">
              <a:buNone/>
            </a:pPr>
            <a:endParaRPr lang="he-IL" sz="3200"/>
          </a:p>
        </p:txBody>
      </p:sp>
      <p:pic>
        <p:nvPicPr>
          <p:cNvPr id="2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2971A052-EB87-F17F-6EFE-168E71492F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19313" y="1007853"/>
            <a:ext cx="304800" cy="304800"/>
          </a:xfrm>
          <a:prstGeom prst="rect">
            <a:avLst/>
          </a:prstGeom>
        </p:spPr>
      </p:pic>
      <p:pic>
        <p:nvPicPr>
          <p:cNvPr id="5" name="תמונה 4" descr="תמונה שמכילה פני אדם, איש, אדם, חזה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926BA68E-C533-E055-E4F1-E2A14C9AA86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577" y="1699403"/>
            <a:ext cx="4794849" cy="4794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925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תמונה 8">
            <a:extLst>
              <a:ext uri="{FF2B5EF4-FFF2-40B4-BE49-F238E27FC236}">
                <a16:creationId xmlns:a16="http://schemas.microsoft.com/office/drawing/2014/main" id="{8F44A7F1-24A2-3E24-D554-B55C0CC9A3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270" y="0"/>
            <a:ext cx="5227819" cy="6858000"/>
          </a:xfrm>
          <a:prstGeom prst="rect">
            <a:avLst/>
          </a:prstGeom>
        </p:spPr>
      </p:pic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C9B74292-5E35-9F28-180A-2D1554EFAC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2564" y="270597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e-IL" sz="3200"/>
              <a:t>עבר הרבה זמן, הפלישתים עשו מסיבה.</a:t>
            </a:r>
          </a:p>
          <a:p>
            <a:pPr marL="0" indent="0">
              <a:buNone/>
            </a:pPr>
            <a:r>
              <a:rPr lang="he-IL" sz="3200"/>
              <a:t>המסיבה לכבוד </a:t>
            </a:r>
            <a:r>
              <a:rPr lang="he-IL" sz="3200" err="1"/>
              <a:t>דגון</a:t>
            </a:r>
            <a:r>
              <a:rPr lang="he-IL" sz="3200"/>
              <a:t> (האלוהים של הפלישתים).</a:t>
            </a:r>
          </a:p>
          <a:p>
            <a:pPr marL="0" indent="0">
              <a:buNone/>
            </a:pPr>
            <a:r>
              <a:rPr lang="he-IL" sz="3200"/>
              <a:t>המסיבה </a:t>
            </a:r>
            <a:r>
              <a:rPr lang="he-IL" sz="3200" err="1"/>
              <a:t>היתה</a:t>
            </a:r>
            <a:r>
              <a:rPr lang="he-IL" sz="3200"/>
              <a:t> במקדש (חדר תפילה גדול).</a:t>
            </a:r>
          </a:p>
          <a:p>
            <a:pPr marL="0" indent="0">
              <a:buNone/>
            </a:pPr>
            <a:r>
              <a:rPr lang="he-IL" sz="3200"/>
              <a:t>הפלישתים שמחו ורקדו.</a:t>
            </a:r>
          </a:p>
          <a:p>
            <a:pPr marL="0" indent="0">
              <a:buNone/>
            </a:pPr>
            <a:r>
              <a:rPr lang="he-IL" sz="3200"/>
              <a:t>הפלישתים קראו לשמשון.</a:t>
            </a:r>
          </a:p>
          <a:p>
            <a:pPr marL="0" indent="0">
              <a:buNone/>
            </a:pPr>
            <a:r>
              <a:rPr lang="he-IL" sz="3200"/>
              <a:t>הפלשתים רצו ששמשון יעשה להם הצגה.</a:t>
            </a:r>
          </a:p>
          <a:p>
            <a:pPr marL="0" indent="0">
              <a:buNone/>
            </a:pPr>
            <a:endParaRPr lang="he-IL" sz="3200"/>
          </a:p>
        </p:txBody>
      </p:sp>
      <p:pic>
        <p:nvPicPr>
          <p:cNvPr id="2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FE30CF8C-2EC7-0C72-6B6A-93690CBFAA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80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C9B74292-5E35-9F28-180A-2D1554EFAC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23099" y="352577"/>
            <a:ext cx="10193340" cy="55893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e-IL" sz="3200"/>
              <a:t>שמשון הגיע למסיבה במקדש.</a:t>
            </a:r>
          </a:p>
          <a:p>
            <a:pPr marL="0" indent="0">
              <a:buNone/>
            </a:pPr>
            <a:r>
              <a:rPr lang="he-IL" sz="3200"/>
              <a:t>השׂיער של שמשון כבר ארוך.</a:t>
            </a:r>
          </a:p>
          <a:p>
            <a:pPr marL="0" indent="0">
              <a:buNone/>
            </a:pPr>
            <a:r>
              <a:rPr lang="he-IL" sz="3200"/>
              <a:t>שמשון החזיק את הקירות.</a:t>
            </a:r>
          </a:p>
          <a:p>
            <a:pPr marL="0" indent="0">
              <a:buNone/>
            </a:pPr>
            <a:r>
              <a:rPr lang="he-IL" sz="3200"/>
              <a:t>שמשון התפלל: </a:t>
            </a:r>
          </a:p>
          <a:p>
            <a:pPr marL="0" indent="0">
              <a:buNone/>
            </a:pPr>
            <a:r>
              <a:rPr lang="he-IL" sz="3200"/>
              <a:t>"אלוהים תעשה שיהיה לי מספיק כוח"</a:t>
            </a:r>
          </a:p>
          <a:p>
            <a:pPr marL="0" indent="0">
              <a:buNone/>
            </a:pPr>
            <a:r>
              <a:rPr lang="he-IL" sz="3200"/>
              <a:t>והנה, שמשון הצליח לשבור את הקירות.</a:t>
            </a:r>
          </a:p>
          <a:p>
            <a:pPr marL="0" indent="0">
              <a:buNone/>
            </a:pPr>
            <a:r>
              <a:rPr lang="he-IL" sz="3200"/>
              <a:t>כל הפלשתים שהיו במקדש מתו.</a:t>
            </a:r>
          </a:p>
          <a:p>
            <a:pPr marL="0" indent="0">
              <a:buNone/>
            </a:pPr>
            <a:endParaRPr lang="he-IL" sz="3200"/>
          </a:p>
          <a:p>
            <a:pPr marL="0" indent="0">
              <a:buNone/>
            </a:pPr>
            <a:r>
              <a:rPr lang="he-IL" sz="3200"/>
              <a:t>אבל... גם שמשון מת.</a:t>
            </a:r>
          </a:p>
        </p:txBody>
      </p:sp>
      <p:pic>
        <p:nvPicPr>
          <p:cNvPr id="2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53E975D7-9A41-3FD8-1C81-F5E10A63F5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  <p:pic>
        <p:nvPicPr>
          <p:cNvPr id="5" name="תמונה 4" descr="תמונה שמכילה לבוש, פני אדם, אדם, ילדה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95E55E0A-E363-4158-EE9C-EEA7351538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89" y="1245863"/>
            <a:ext cx="3802811" cy="3802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129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AF0901E8-E8F0-9EB6-C994-1377C16E5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e-IL">
                <a:cs typeface="+mn-cs"/>
              </a:rPr>
              <a:t>סוף הסיפור</a:t>
            </a:r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FD6F11FA-A6BF-0169-8AC9-3766A30A7C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4750" y="1047750"/>
            <a:ext cx="4762500" cy="4762500"/>
          </a:xfrm>
          <a:prstGeom prst="rect">
            <a:avLst/>
          </a:prstGeom>
        </p:spPr>
      </p:pic>
      <p:pic>
        <p:nvPicPr>
          <p:cNvPr id="3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FA950C45-9834-9042-2DFF-9F44D12F57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64098" y="36512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132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3AC54AE7-616D-3FF4-6A1B-2ADE712EEB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5055" y="423910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e-IL" sz="3200"/>
              <a:t>לפני הרבה זמן, חי בישראל האיש מנוח.</a:t>
            </a:r>
          </a:p>
          <a:p>
            <a:pPr marL="0" indent="0">
              <a:buNone/>
            </a:pPr>
            <a:r>
              <a:rPr lang="he-IL" sz="3200"/>
              <a:t>למנוח הייתה אישה.</a:t>
            </a:r>
          </a:p>
          <a:p>
            <a:pPr marL="0" indent="0">
              <a:buNone/>
            </a:pPr>
            <a:r>
              <a:rPr lang="he-IL" sz="3200"/>
              <a:t>למנוח ולאישה לא היו ילדים.</a:t>
            </a:r>
          </a:p>
          <a:p>
            <a:pPr marL="0" indent="0">
              <a:buNone/>
            </a:pPr>
            <a:endParaRPr lang="he-IL" sz="3200"/>
          </a:p>
          <a:p>
            <a:pPr marL="0" indent="0">
              <a:buNone/>
            </a:pPr>
            <a:endParaRPr lang="he-IL" sz="3200"/>
          </a:p>
        </p:txBody>
      </p:sp>
      <p:pic>
        <p:nvPicPr>
          <p:cNvPr id="2" name="תמונה 1">
            <a:extLst>
              <a:ext uri="{FF2B5EF4-FFF2-40B4-BE49-F238E27FC236}">
                <a16:creationId xmlns:a16="http://schemas.microsoft.com/office/drawing/2014/main" id="{D1B5F84B-6485-E325-0B58-31D70B61EE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00857" y="1762406"/>
            <a:ext cx="4762500" cy="4762500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295863C0-6AE8-2946-7986-7B75E32EAF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0393" y="1808838"/>
            <a:ext cx="4762500" cy="4762500"/>
          </a:xfrm>
          <a:prstGeom prst="rect">
            <a:avLst/>
          </a:prstGeom>
        </p:spPr>
      </p:pic>
      <p:pic>
        <p:nvPicPr>
          <p:cNvPr id="6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AC2E93A6-8866-9855-85CB-049096144A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742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97530667-AB71-0FEB-772C-26ACFA4AD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he-IL" sz="6000" b="1">
                <a:cs typeface="+mn-cs"/>
              </a:rPr>
              <a:t>פעילות לתלמיד</a:t>
            </a:r>
            <a:br>
              <a:rPr lang="he-IL" sz="6000" b="1">
                <a:cs typeface="+mn-cs"/>
              </a:rPr>
            </a:br>
            <a:r>
              <a:rPr lang="he-IL" sz="3600">
                <a:cs typeface="+mn-cs"/>
              </a:rPr>
              <a:t>ענה על השאלה</a:t>
            </a:r>
            <a:endParaRPr lang="he-IL" sz="6000">
              <a:cs typeface="+mn-cs"/>
            </a:endParaRPr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E823228A-9041-7492-6C4F-F8F4009E0F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7670" y="2941320"/>
            <a:ext cx="3134106" cy="3134106"/>
          </a:xfrm>
          <a:prstGeom prst="rect">
            <a:avLst/>
          </a:prstGeom>
        </p:spPr>
      </p:pic>
      <p:pic>
        <p:nvPicPr>
          <p:cNvPr id="5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DBE2712F-61BD-FDC7-B24C-56443CA00B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209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2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D699DD25-52EB-3B80-617A-F1A8AE6AC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 sz="3200">
                <a:cs typeface="+mn-cs"/>
              </a:rPr>
              <a:t>מִי היגיע לדבּר עם מָנוֹח?</a:t>
            </a:r>
          </a:p>
        </p:txBody>
      </p:sp>
      <p:pic>
        <p:nvPicPr>
          <p:cNvPr id="5" name="תמונה 4">
            <a:hlinkClick r:id="rId8" action="ppaction://hlinksldjump"/>
            <a:extLst>
              <a:ext uri="{FF2B5EF4-FFF2-40B4-BE49-F238E27FC236}">
                <a16:creationId xmlns:a16="http://schemas.microsoft.com/office/drawing/2014/main" id="{87C69FE5-FDC5-1B27-ECA7-B23991B20A0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48601" y="2428374"/>
            <a:ext cx="3056730" cy="30567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תמונה 9">
            <a:hlinkClick r:id="rId10" action="ppaction://hlinksldjump"/>
            <a:extLst>
              <a:ext uri="{FF2B5EF4-FFF2-40B4-BE49-F238E27FC236}">
                <a16:creationId xmlns:a16="http://schemas.microsoft.com/office/drawing/2014/main" id="{2BA1B2FB-B9A9-769D-B753-D36E8410653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36513" y="2428373"/>
            <a:ext cx="3056729" cy="30567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A9F01604-8632-90F8-42B0-7B8D29965B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866627" y="636917"/>
            <a:ext cx="304800" cy="304800"/>
          </a:xfrm>
          <a:prstGeom prst="rect">
            <a:avLst/>
          </a:prstGeom>
        </p:spPr>
      </p:pic>
      <p:sp>
        <p:nvSpPr>
          <p:cNvPr id="4" name="מלבן 3">
            <a:extLst>
              <a:ext uri="{FF2B5EF4-FFF2-40B4-BE49-F238E27FC236}">
                <a16:creationId xmlns:a16="http://schemas.microsoft.com/office/drawing/2014/main" id="{85A31A2A-B096-7BCD-A88C-FB00735A6FD4}"/>
              </a:ext>
            </a:extLst>
          </p:cNvPr>
          <p:cNvSpPr/>
          <p:nvPr/>
        </p:nvSpPr>
        <p:spPr>
          <a:xfrm>
            <a:off x="8091577" y="1690688"/>
            <a:ext cx="2579298" cy="48316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b="1"/>
              <a:t>חייל</a:t>
            </a:r>
          </a:p>
        </p:txBody>
      </p:sp>
      <p:sp>
        <p:nvSpPr>
          <p:cNvPr id="6" name="מלבן 5">
            <a:extLst>
              <a:ext uri="{FF2B5EF4-FFF2-40B4-BE49-F238E27FC236}">
                <a16:creationId xmlns:a16="http://schemas.microsoft.com/office/drawing/2014/main" id="{C1983B40-61CF-11AD-2F96-EA460444D1EC}"/>
              </a:ext>
            </a:extLst>
          </p:cNvPr>
          <p:cNvSpPr/>
          <p:nvPr/>
        </p:nvSpPr>
        <p:spPr>
          <a:xfrm>
            <a:off x="1987317" y="1690687"/>
            <a:ext cx="2579298" cy="48316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b="1"/>
              <a:t>מלאך</a:t>
            </a:r>
          </a:p>
        </p:txBody>
      </p:sp>
      <p:pic>
        <p:nvPicPr>
          <p:cNvPr id="7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A56EC29B-C565-F6A0-4CF4-2B9EC8E260A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731555" y="1720879"/>
            <a:ext cx="406400" cy="406400"/>
          </a:xfrm>
          <a:prstGeom prst="rect">
            <a:avLst/>
          </a:prstGeom>
        </p:spPr>
      </p:pic>
      <p:pic>
        <p:nvPicPr>
          <p:cNvPr id="8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52D297AD-B39D-5BF4-98DD-CFE3C40DDF6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977735" y="172087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293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54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14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F9E67C03-2151-722F-9C70-69AE88736A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 sz="3200">
                <a:cs typeface="+mn-cs"/>
              </a:rPr>
              <a:t>מצוין! המלאך הגיע לדבר עם מנוח</a:t>
            </a:r>
          </a:p>
        </p:txBody>
      </p:sp>
      <p:pic>
        <p:nvPicPr>
          <p:cNvPr id="3" name="תמונה 2">
            <a:hlinkClick r:id="rId4" action="ppaction://hlinksldjump"/>
            <a:extLst>
              <a:ext uri="{FF2B5EF4-FFF2-40B4-BE49-F238E27FC236}">
                <a16:creationId xmlns:a16="http://schemas.microsoft.com/office/drawing/2014/main" id="{8E949731-3D3D-ECB3-50CB-92519AFC2E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7635" y="2647392"/>
            <a:ext cx="3056730" cy="30567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01126B7C-292D-EA4C-244B-5574574FEB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79366" y="875506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897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F6A7D513-D263-CB1E-1730-7D373B4AB9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 sz="3200">
                <a:cs typeface="+mn-cs"/>
              </a:rPr>
              <a:t>לא, החייל לא הגיע לדבר עם מנוח</a:t>
            </a:r>
          </a:p>
        </p:txBody>
      </p:sp>
      <p:pic>
        <p:nvPicPr>
          <p:cNvPr id="5" name="תמונה 4">
            <a:hlinkClick r:id="rId4" action="ppaction://hlinksldjump"/>
            <a:extLst>
              <a:ext uri="{FF2B5EF4-FFF2-40B4-BE49-F238E27FC236}">
                <a16:creationId xmlns:a16="http://schemas.microsoft.com/office/drawing/2014/main" id="{27704A08-3AC1-1B5D-42CF-905AE2E5C1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4750" y="1047750"/>
            <a:ext cx="4762500" cy="4762500"/>
          </a:xfrm>
          <a:prstGeom prst="rect">
            <a:avLst/>
          </a:prstGeom>
        </p:spPr>
      </p:pic>
      <p:pic>
        <p:nvPicPr>
          <p:cNvPr id="3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89E6CFB5-1DB0-0A7C-D68C-91A1BF7307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87993" y="875506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857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D699DD25-52EB-3B80-617A-F1A8AE6AC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 sz="3200">
                <a:cs typeface="+mn-cs"/>
              </a:rPr>
              <a:t>מה אסור לשמשון לשתות?</a:t>
            </a:r>
          </a:p>
        </p:txBody>
      </p:sp>
      <p:pic>
        <p:nvPicPr>
          <p:cNvPr id="5" name="תמונה 4">
            <a:hlinkClick r:id="rId8" action="ppaction://hlinksldjump"/>
            <a:extLst>
              <a:ext uri="{FF2B5EF4-FFF2-40B4-BE49-F238E27FC236}">
                <a16:creationId xmlns:a16="http://schemas.microsoft.com/office/drawing/2014/main" id="{9431BD6C-FEEF-6EA2-B961-6B29C3447F3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16472" y="2625912"/>
            <a:ext cx="2959844" cy="29598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תמונה 9">
            <a:hlinkClick r:id="rId10" action="ppaction://hlinksldjump"/>
            <a:extLst>
              <a:ext uri="{FF2B5EF4-FFF2-40B4-BE49-F238E27FC236}">
                <a16:creationId xmlns:a16="http://schemas.microsoft.com/office/drawing/2014/main" id="{1EA00049-9CA6-9CE2-9330-AB9265ACBB9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14457" y="2625912"/>
            <a:ext cx="2959844" cy="29598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D6A4DCC2-FF37-D20A-735B-F7C4F0B6F1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607834" y="875506"/>
            <a:ext cx="304800" cy="304800"/>
          </a:xfrm>
          <a:prstGeom prst="rect">
            <a:avLst/>
          </a:prstGeom>
        </p:spPr>
      </p:pic>
      <p:sp>
        <p:nvSpPr>
          <p:cNvPr id="4" name="מלבן 3">
            <a:extLst>
              <a:ext uri="{FF2B5EF4-FFF2-40B4-BE49-F238E27FC236}">
                <a16:creationId xmlns:a16="http://schemas.microsoft.com/office/drawing/2014/main" id="{4B6256C1-FA64-121C-D789-D536918EAF79}"/>
              </a:ext>
            </a:extLst>
          </p:cNvPr>
          <p:cNvSpPr/>
          <p:nvPr/>
        </p:nvSpPr>
        <p:spPr>
          <a:xfrm>
            <a:off x="8091577" y="1690688"/>
            <a:ext cx="2579298" cy="48316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b="1"/>
              <a:t>יין</a:t>
            </a:r>
          </a:p>
        </p:txBody>
      </p:sp>
      <p:sp>
        <p:nvSpPr>
          <p:cNvPr id="6" name="מלבן 5">
            <a:extLst>
              <a:ext uri="{FF2B5EF4-FFF2-40B4-BE49-F238E27FC236}">
                <a16:creationId xmlns:a16="http://schemas.microsoft.com/office/drawing/2014/main" id="{3B1AC688-6516-31F3-176D-5090A913BFDA}"/>
              </a:ext>
            </a:extLst>
          </p:cNvPr>
          <p:cNvSpPr/>
          <p:nvPr/>
        </p:nvSpPr>
        <p:spPr>
          <a:xfrm>
            <a:off x="2326256" y="1690688"/>
            <a:ext cx="2579298" cy="48316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b="1"/>
              <a:t>מיץ</a:t>
            </a:r>
          </a:p>
        </p:txBody>
      </p:sp>
      <p:pic>
        <p:nvPicPr>
          <p:cNvPr id="7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9E48A7FB-1ADE-7592-006E-6B15F8E97E3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865744" y="1723403"/>
            <a:ext cx="406400" cy="406400"/>
          </a:xfrm>
          <a:prstGeom prst="rect">
            <a:avLst/>
          </a:prstGeom>
        </p:spPr>
      </p:pic>
      <p:pic>
        <p:nvPicPr>
          <p:cNvPr id="8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3EE41FDA-B7C3-53F3-278E-CF5CA634AAB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184770" y="177084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434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60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49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F9E67C03-2151-722F-9C70-69AE88736A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 sz="3200">
                <a:cs typeface="+mn-cs"/>
              </a:rPr>
              <a:t>מצוין! לשמשון אסור לשתות יין</a:t>
            </a:r>
          </a:p>
        </p:txBody>
      </p:sp>
      <p:pic>
        <p:nvPicPr>
          <p:cNvPr id="5" name="תמונה 4">
            <a:hlinkClick r:id="rId4" action="ppaction://hlinksldjump"/>
            <a:extLst>
              <a:ext uri="{FF2B5EF4-FFF2-40B4-BE49-F238E27FC236}">
                <a16:creationId xmlns:a16="http://schemas.microsoft.com/office/drawing/2014/main" id="{1FCD1FEC-B575-513D-9267-FA2DFA21E4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0711" y="2478074"/>
            <a:ext cx="2959844" cy="29598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CBC166EA-9557-E2F2-B7F9-0AD2F95BBA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314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F6A7D513-D263-CB1E-1730-7D373B4AB9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 sz="3200">
                <a:cs typeface="+mn-cs"/>
              </a:rPr>
              <a:t>לא, שמשון יכול לשתות מיץ</a:t>
            </a:r>
          </a:p>
        </p:txBody>
      </p:sp>
      <p:pic>
        <p:nvPicPr>
          <p:cNvPr id="5" name="תמונה 4">
            <a:hlinkClick r:id="rId4" action="ppaction://hlinksldjump"/>
            <a:extLst>
              <a:ext uri="{FF2B5EF4-FFF2-40B4-BE49-F238E27FC236}">
                <a16:creationId xmlns:a16="http://schemas.microsoft.com/office/drawing/2014/main" id="{27704A08-3AC1-1B5D-42CF-905AE2E5C1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2945" y="1376499"/>
            <a:ext cx="4762500" cy="4762500"/>
          </a:xfrm>
          <a:prstGeom prst="rect">
            <a:avLst/>
          </a:prstGeom>
        </p:spPr>
      </p:pic>
      <p:pic>
        <p:nvPicPr>
          <p:cNvPr id="3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1CACC570-5CC7-059F-7A9F-BEA017D078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213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0C3CCDE1-6BA2-6CC7-8182-B7507B681E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 sz="3200">
                <a:cs typeface="+mn-cs"/>
              </a:rPr>
              <a:t>מי ניצח?</a:t>
            </a:r>
          </a:p>
        </p:txBody>
      </p:sp>
      <p:pic>
        <p:nvPicPr>
          <p:cNvPr id="7" name="תמונה 6">
            <a:hlinkClick r:id="rId8" action="ppaction://hlinksldjump"/>
            <a:extLst>
              <a:ext uri="{FF2B5EF4-FFF2-40B4-BE49-F238E27FC236}">
                <a16:creationId xmlns:a16="http://schemas.microsoft.com/office/drawing/2014/main" id="{0DF89CAB-4839-CF78-F150-9999268D4BE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56839" y="2428018"/>
            <a:ext cx="2658674" cy="26586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EA549B0F-89A1-AF65-CC28-8911A8A0B8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290649" y="723107"/>
            <a:ext cx="304800" cy="304800"/>
          </a:xfrm>
          <a:prstGeom prst="rect">
            <a:avLst/>
          </a:prstGeom>
        </p:spPr>
      </p:pic>
      <p:sp>
        <p:nvSpPr>
          <p:cNvPr id="4" name="מלבן 3">
            <a:extLst>
              <a:ext uri="{FF2B5EF4-FFF2-40B4-BE49-F238E27FC236}">
                <a16:creationId xmlns:a16="http://schemas.microsoft.com/office/drawing/2014/main" id="{AF8DC722-5DB7-10F2-1EDB-C70E11360857}"/>
              </a:ext>
            </a:extLst>
          </p:cNvPr>
          <p:cNvSpPr/>
          <p:nvPr/>
        </p:nvSpPr>
        <p:spPr>
          <a:xfrm>
            <a:off x="8091577" y="1690688"/>
            <a:ext cx="2579298" cy="48316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b="1"/>
              <a:t>שמשון</a:t>
            </a:r>
          </a:p>
        </p:txBody>
      </p:sp>
      <p:sp>
        <p:nvSpPr>
          <p:cNvPr id="6" name="מלבן 5">
            <a:extLst>
              <a:ext uri="{FF2B5EF4-FFF2-40B4-BE49-F238E27FC236}">
                <a16:creationId xmlns:a16="http://schemas.microsoft.com/office/drawing/2014/main" id="{EB609C2B-61A1-E267-4EF9-6272B727B61C}"/>
              </a:ext>
            </a:extLst>
          </p:cNvPr>
          <p:cNvSpPr/>
          <p:nvPr/>
        </p:nvSpPr>
        <p:spPr>
          <a:xfrm>
            <a:off x="2110595" y="1690688"/>
            <a:ext cx="2579298" cy="48316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b="1"/>
              <a:t>אריה</a:t>
            </a:r>
          </a:p>
        </p:txBody>
      </p:sp>
      <p:pic>
        <p:nvPicPr>
          <p:cNvPr id="9" name="תמונה 8">
            <a:hlinkClick r:id="rId11" action="ppaction://hlinksldjump"/>
            <a:extLst>
              <a:ext uri="{FF2B5EF4-FFF2-40B4-BE49-F238E27FC236}">
                <a16:creationId xmlns:a16="http://schemas.microsoft.com/office/drawing/2014/main" id="{1CD147FA-0FC9-647F-911B-5FC547D2420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466698" y="2428018"/>
            <a:ext cx="2385351" cy="26586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B69D9554-77C7-D814-100E-03FABB430D9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081405" y="1712904"/>
            <a:ext cx="406400" cy="406400"/>
          </a:xfrm>
          <a:prstGeom prst="rect">
            <a:avLst/>
          </a:prstGeom>
        </p:spPr>
      </p:pic>
      <p:pic>
        <p:nvPicPr>
          <p:cNvPr id="12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4427F428-6A02-FB3B-4B3E-43B0BD71E27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171828" y="172907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526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51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55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F9E67C03-2151-722F-9C70-69AE88736A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 sz="3200">
                <a:cs typeface="+mn-cs"/>
              </a:rPr>
              <a:t>מצוין! שמשון ניצח את האריה</a:t>
            </a:r>
          </a:p>
        </p:txBody>
      </p:sp>
      <p:pic>
        <p:nvPicPr>
          <p:cNvPr id="3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4780F729-7E5B-4C91-9A1C-2DEDBB129B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33049" y="1171755"/>
            <a:ext cx="304800" cy="304800"/>
          </a:xfrm>
          <a:prstGeom prst="rect">
            <a:avLst/>
          </a:prstGeom>
        </p:spPr>
      </p:pic>
      <p:pic>
        <p:nvPicPr>
          <p:cNvPr id="5" name="תמונה 4">
            <a:hlinkClick r:id="rId5" action="ppaction://hlinksldjump"/>
            <a:extLst>
              <a:ext uri="{FF2B5EF4-FFF2-40B4-BE49-F238E27FC236}">
                <a16:creationId xmlns:a16="http://schemas.microsoft.com/office/drawing/2014/main" id="{795B4373-9B3E-5EE3-C0D8-CFCB1EE960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45529" y="2350380"/>
            <a:ext cx="2385351" cy="26586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529437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F6A7D513-D263-CB1E-1730-7D373B4AB9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 sz="3200">
                <a:cs typeface="+mn-cs"/>
              </a:rPr>
              <a:t>לא, האריה לא ניצח</a:t>
            </a:r>
          </a:p>
        </p:txBody>
      </p:sp>
      <p:pic>
        <p:nvPicPr>
          <p:cNvPr id="5" name="תמונה 4">
            <a:hlinkClick r:id="rId4" action="ppaction://hlinksldjump"/>
            <a:extLst>
              <a:ext uri="{FF2B5EF4-FFF2-40B4-BE49-F238E27FC236}">
                <a16:creationId xmlns:a16="http://schemas.microsoft.com/office/drawing/2014/main" id="{27704A08-3AC1-1B5D-42CF-905AE2E5C1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2945" y="1376499"/>
            <a:ext cx="4762500" cy="4762500"/>
          </a:xfrm>
          <a:prstGeom prst="rect">
            <a:avLst/>
          </a:prstGeom>
        </p:spPr>
      </p:pic>
      <p:pic>
        <p:nvPicPr>
          <p:cNvPr id="3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9B9E4F03-EED3-3F1C-6E09-4007AF17F2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411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1350C0-6AB5-43F9-B78C-2EF1783F8B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BD19C105-4801-A382-8AC3-1FE88E4C2B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5055" y="423910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he-IL" sz="3200"/>
          </a:p>
          <a:p>
            <a:pPr marL="0" indent="0">
              <a:buNone/>
            </a:pPr>
            <a:r>
              <a:rPr lang="he-IL" sz="3200"/>
              <a:t>יום אחד, הגיע מלאך (איש ששלח אלוהים).</a:t>
            </a:r>
          </a:p>
          <a:p>
            <a:pPr marL="0" indent="0">
              <a:buNone/>
            </a:pPr>
            <a:r>
              <a:rPr lang="he-IL" sz="3200"/>
              <a:t>המלאך אמר לאשה: "עוד מעט יהיה לך תינוק מיוחד".</a:t>
            </a:r>
          </a:p>
          <a:p>
            <a:pPr marL="0" indent="0">
              <a:buNone/>
            </a:pPr>
            <a:endParaRPr lang="he-IL" sz="3200"/>
          </a:p>
          <a:p>
            <a:pPr marL="0" indent="0">
              <a:buNone/>
            </a:pPr>
            <a:endParaRPr lang="he-IL" sz="3200"/>
          </a:p>
          <a:p>
            <a:pPr marL="0" indent="0">
              <a:buNone/>
            </a:pPr>
            <a:endParaRPr lang="he-IL" sz="3200"/>
          </a:p>
          <a:p>
            <a:pPr marL="0" indent="0">
              <a:buNone/>
            </a:pPr>
            <a:endParaRPr lang="he-IL" sz="3200"/>
          </a:p>
          <a:p>
            <a:pPr marL="0" indent="0">
              <a:buNone/>
            </a:pPr>
            <a:endParaRPr lang="he-IL" sz="3200"/>
          </a:p>
          <a:p>
            <a:pPr marL="0" indent="0">
              <a:buNone/>
            </a:pPr>
            <a:endParaRPr lang="he-IL" sz="3200"/>
          </a:p>
        </p:txBody>
      </p:sp>
      <p:pic>
        <p:nvPicPr>
          <p:cNvPr id="9" name="תמונה 8">
            <a:extLst>
              <a:ext uri="{FF2B5EF4-FFF2-40B4-BE49-F238E27FC236}">
                <a16:creationId xmlns:a16="http://schemas.microsoft.com/office/drawing/2014/main" id="{20507D10-4AC3-1C56-73AB-24D5C374D5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601" y="1995003"/>
            <a:ext cx="4762500" cy="4762500"/>
          </a:xfrm>
          <a:prstGeom prst="rect">
            <a:avLst/>
          </a:prstGeom>
        </p:spPr>
      </p:pic>
      <p:pic>
        <p:nvPicPr>
          <p:cNvPr id="2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3D4C92AD-DA39-D7B3-40EF-438B4FBB91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715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0C3CCDE1-6BA2-6CC7-8182-B7507B681E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 sz="3200">
                <a:cs typeface="+mn-cs"/>
              </a:rPr>
              <a:t>מה עשתה דלילה לשמשון?</a:t>
            </a:r>
          </a:p>
        </p:txBody>
      </p:sp>
      <p:pic>
        <p:nvPicPr>
          <p:cNvPr id="9" name="תמונה 8">
            <a:hlinkClick r:id="rId8" action="ppaction://hlinksldjump"/>
            <a:extLst>
              <a:ext uri="{FF2B5EF4-FFF2-40B4-BE49-F238E27FC236}">
                <a16:creationId xmlns:a16="http://schemas.microsoft.com/office/drawing/2014/main" id="{945974D3-E167-FC3F-4D44-1A9EBB0CFAF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31996" y="2378739"/>
            <a:ext cx="2658674" cy="26586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תמונה 9">
            <a:hlinkClick r:id="rId10" action="ppaction://hlinksldjump"/>
            <a:extLst>
              <a:ext uri="{FF2B5EF4-FFF2-40B4-BE49-F238E27FC236}">
                <a16:creationId xmlns:a16="http://schemas.microsoft.com/office/drawing/2014/main" id="{F2AF6F8C-6C0E-D3AA-CE5A-1512132B892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30668" y="2378739"/>
            <a:ext cx="2658674" cy="26586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A80F1394-058C-A061-CF3B-B1F4B37749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297283" y="761925"/>
            <a:ext cx="304800" cy="304800"/>
          </a:xfrm>
          <a:prstGeom prst="rect">
            <a:avLst/>
          </a:prstGeom>
        </p:spPr>
      </p:pic>
      <p:sp>
        <p:nvSpPr>
          <p:cNvPr id="4" name="מלבן 3">
            <a:extLst>
              <a:ext uri="{FF2B5EF4-FFF2-40B4-BE49-F238E27FC236}">
                <a16:creationId xmlns:a16="http://schemas.microsoft.com/office/drawing/2014/main" id="{817C55A2-7ED3-150F-3F7D-D01784036D47}"/>
              </a:ext>
            </a:extLst>
          </p:cNvPr>
          <p:cNvSpPr/>
          <p:nvPr/>
        </p:nvSpPr>
        <p:spPr>
          <a:xfrm>
            <a:off x="8091577" y="1690688"/>
            <a:ext cx="2579298" cy="48316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b="1"/>
              <a:t>לבשל</a:t>
            </a:r>
          </a:p>
        </p:txBody>
      </p:sp>
      <p:sp>
        <p:nvSpPr>
          <p:cNvPr id="5" name="מלבן 4">
            <a:extLst>
              <a:ext uri="{FF2B5EF4-FFF2-40B4-BE49-F238E27FC236}">
                <a16:creationId xmlns:a16="http://schemas.microsoft.com/office/drawing/2014/main" id="{4CEAACD6-9FBD-F14E-81D8-67CA68D08FDE}"/>
              </a:ext>
            </a:extLst>
          </p:cNvPr>
          <p:cNvSpPr/>
          <p:nvPr/>
        </p:nvSpPr>
        <p:spPr>
          <a:xfrm>
            <a:off x="2670356" y="1690688"/>
            <a:ext cx="2579298" cy="48316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b="1"/>
              <a:t>לספר</a:t>
            </a:r>
          </a:p>
        </p:txBody>
      </p:sp>
      <p:pic>
        <p:nvPicPr>
          <p:cNvPr id="6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37AA5277-7170-E20D-1DAC-5E6A4571DCA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947215" y="1690688"/>
            <a:ext cx="406400" cy="406400"/>
          </a:xfrm>
          <a:prstGeom prst="rect">
            <a:avLst/>
          </a:prstGeom>
        </p:spPr>
      </p:pic>
      <p:pic>
        <p:nvPicPr>
          <p:cNvPr id="7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3C5F9CEF-1B9D-A806-C04A-87B5867E8B8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434936" y="152587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681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98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69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F9E67C03-2151-722F-9C70-69AE88736A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 sz="3200">
                <a:cs typeface="+mn-cs"/>
              </a:rPr>
              <a:t>מצוין! דלילה סיפרה את השיער של שמשון</a:t>
            </a:r>
          </a:p>
        </p:txBody>
      </p:sp>
      <p:pic>
        <p:nvPicPr>
          <p:cNvPr id="4" name="תמונה 3">
            <a:hlinkClick r:id="rId4" action="ppaction://hlinksldjump"/>
            <a:extLst>
              <a:ext uri="{FF2B5EF4-FFF2-40B4-BE49-F238E27FC236}">
                <a16:creationId xmlns:a16="http://schemas.microsoft.com/office/drawing/2014/main" id="{DFE26C74-608B-3A60-7248-9AA181798B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6044" y="2782221"/>
            <a:ext cx="2658674" cy="26586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181C25E5-DFA1-C8F3-AC62-914595AAD6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244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F6A7D513-D263-CB1E-1730-7D373B4AB9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 sz="3200">
                <a:cs typeface="+mn-cs"/>
              </a:rPr>
              <a:t>לא, דלילה לא הכינה אוכל לשמשון</a:t>
            </a:r>
          </a:p>
        </p:txBody>
      </p:sp>
      <p:pic>
        <p:nvPicPr>
          <p:cNvPr id="5" name="תמונה 4">
            <a:hlinkClick r:id="rId4" action="ppaction://hlinksldjump"/>
            <a:extLst>
              <a:ext uri="{FF2B5EF4-FFF2-40B4-BE49-F238E27FC236}">
                <a16:creationId xmlns:a16="http://schemas.microsoft.com/office/drawing/2014/main" id="{27704A08-3AC1-1B5D-42CF-905AE2E5C1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2945" y="1376499"/>
            <a:ext cx="4762500" cy="4762500"/>
          </a:xfrm>
          <a:prstGeom prst="rect">
            <a:avLst/>
          </a:prstGeom>
        </p:spPr>
      </p:pic>
      <p:pic>
        <p:nvPicPr>
          <p:cNvPr id="3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E3169985-4B03-51B9-7D7E-A71ED06D96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067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0C3CCDE1-6BA2-6CC7-8182-B7507B681E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 sz="3200">
                <a:cs typeface="+mn-cs"/>
              </a:rPr>
              <a:t>למי הפלשתים עשו מסיבה?</a:t>
            </a:r>
          </a:p>
        </p:txBody>
      </p:sp>
      <p:pic>
        <p:nvPicPr>
          <p:cNvPr id="7" name="תמונה 6">
            <a:hlinkClick r:id="rId8" action="ppaction://hlinksldjump"/>
            <a:extLst>
              <a:ext uri="{FF2B5EF4-FFF2-40B4-BE49-F238E27FC236}">
                <a16:creationId xmlns:a16="http://schemas.microsoft.com/office/drawing/2014/main" id="{00CF9251-3BFA-5D35-6EB7-94A99135470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70377" y="2621548"/>
            <a:ext cx="2419200" cy="26979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תמונה 4">
            <a:hlinkClick r:id="rId10" action="ppaction://hlinksldjump"/>
            <a:extLst>
              <a:ext uri="{FF2B5EF4-FFF2-40B4-BE49-F238E27FC236}">
                <a16:creationId xmlns:a16="http://schemas.microsoft.com/office/drawing/2014/main" id="{5265AF2C-2A2A-4EF0-DBE7-EEDC63E7825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78985" y="2499656"/>
            <a:ext cx="2836761" cy="281982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CA1AB44D-6E40-0D45-63FB-4C337CC7D8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943600" y="1027906"/>
            <a:ext cx="304800" cy="304800"/>
          </a:xfrm>
          <a:prstGeom prst="rect">
            <a:avLst/>
          </a:prstGeom>
        </p:spPr>
      </p:pic>
      <p:sp>
        <p:nvSpPr>
          <p:cNvPr id="4" name="מלבן 3">
            <a:extLst>
              <a:ext uri="{FF2B5EF4-FFF2-40B4-BE49-F238E27FC236}">
                <a16:creationId xmlns:a16="http://schemas.microsoft.com/office/drawing/2014/main" id="{8A46F9D4-439E-CA05-90DB-C1FEB4A52557}"/>
              </a:ext>
            </a:extLst>
          </p:cNvPr>
          <p:cNvSpPr/>
          <p:nvPr/>
        </p:nvSpPr>
        <p:spPr>
          <a:xfrm>
            <a:off x="7539486" y="1672948"/>
            <a:ext cx="2579298" cy="48316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b="1"/>
              <a:t>אישה</a:t>
            </a:r>
          </a:p>
        </p:txBody>
      </p:sp>
      <p:sp>
        <p:nvSpPr>
          <p:cNvPr id="6" name="מלבן 5">
            <a:extLst>
              <a:ext uri="{FF2B5EF4-FFF2-40B4-BE49-F238E27FC236}">
                <a16:creationId xmlns:a16="http://schemas.microsoft.com/office/drawing/2014/main" id="{E7BF9363-0C50-D486-DD21-0F4FA91BD9BE}"/>
              </a:ext>
            </a:extLst>
          </p:cNvPr>
          <p:cNvSpPr/>
          <p:nvPr/>
        </p:nvSpPr>
        <p:spPr>
          <a:xfrm>
            <a:off x="2559169" y="1690688"/>
            <a:ext cx="2579298" cy="48316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b="1" err="1"/>
              <a:t>דגון</a:t>
            </a:r>
            <a:endParaRPr lang="he-IL" b="1"/>
          </a:p>
        </p:txBody>
      </p:sp>
      <p:pic>
        <p:nvPicPr>
          <p:cNvPr id="8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9B0864D0-3FA9-EE6B-65A6-874CED89C7C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429631" y="1718287"/>
            <a:ext cx="406400" cy="406400"/>
          </a:xfrm>
          <a:prstGeom prst="rect">
            <a:avLst/>
          </a:prstGeom>
        </p:spPr>
      </p:pic>
      <p:pic>
        <p:nvPicPr>
          <p:cNvPr id="9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4F546A4C-F59B-DD1D-DEB1-35B60E88854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359215" y="174971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850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71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04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F9E67C03-2151-722F-9C70-69AE88736A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 sz="3200">
                <a:cs typeface="+mn-cs"/>
              </a:rPr>
              <a:t>מצוין! המסיבה לכבוד </a:t>
            </a:r>
            <a:r>
              <a:rPr lang="he-IL" sz="3200" err="1">
                <a:cs typeface="+mn-cs"/>
              </a:rPr>
              <a:t>דגון</a:t>
            </a:r>
            <a:endParaRPr lang="he-IL" sz="3200">
              <a:cs typeface="+mn-cs"/>
            </a:endParaRPr>
          </a:p>
        </p:txBody>
      </p:sp>
      <p:pic>
        <p:nvPicPr>
          <p:cNvPr id="3" name="תמונה 2">
            <a:hlinkClick r:id="rId4" action="ppaction://hlinksldjump"/>
            <a:extLst>
              <a:ext uri="{FF2B5EF4-FFF2-40B4-BE49-F238E27FC236}">
                <a16:creationId xmlns:a16="http://schemas.microsoft.com/office/drawing/2014/main" id="{521C022B-3FD0-B0BF-E041-EB57D87313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6827" y="2758434"/>
            <a:ext cx="2419200" cy="26979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80DD21AE-1DA2-D491-01A0-0EC923F058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730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F6A7D513-D263-CB1E-1730-7D373B4AB9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 sz="3200">
                <a:cs typeface="+mn-cs"/>
              </a:rPr>
              <a:t>לא, המסיבה לא לכבוד האישה</a:t>
            </a:r>
          </a:p>
        </p:txBody>
      </p:sp>
      <p:pic>
        <p:nvPicPr>
          <p:cNvPr id="5" name="תמונה 4">
            <a:hlinkClick r:id="rId4" action="ppaction://hlinksldjump"/>
            <a:extLst>
              <a:ext uri="{FF2B5EF4-FFF2-40B4-BE49-F238E27FC236}">
                <a16:creationId xmlns:a16="http://schemas.microsoft.com/office/drawing/2014/main" id="{27704A08-3AC1-1B5D-42CF-905AE2E5C1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2945" y="1376499"/>
            <a:ext cx="4762500" cy="4762500"/>
          </a:xfrm>
          <a:prstGeom prst="rect">
            <a:avLst/>
          </a:prstGeom>
        </p:spPr>
      </p:pic>
      <p:pic>
        <p:nvPicPr>
          <p:cNvPr id="3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AE93E9F3-3DE6-662E-1271-B50E367816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604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17D1951D-5A4C-975A-BAD9-75E5DA5963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 sz="3200">
                <a:cs typeface="+mn-cs"/>
              </a:rPr>
              <a:t>מי שבר את הקירות?</a:t>
            </a:r>
          </a:p>
        </p:txBody>
      </p:sp>
      <p:pic>
        <p:nvPicPr>
          <p:cNvPr id="6" name="תמונה 5">
            <a:hlinkClick r:id="rId8" action="ppaction://hlinksldjump"/>
            <a:extLst>
              <a:ext uri="{FF2B5EF4-FFF2-40B4-BE49-F238E27FC236}">
                <a16:creationId xmlns:a16="http://schemas.microsoft.com/office/drawing/2014/main" id="{AFBED0CA-A904-33FF-9013-1E1A35E0EBB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81395" y="2834703"/>
            <a:ext cx="2725699" cy="27256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30E69794-1C6D-577B-3DA8-EF923A836B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220310" y="800819"/>
            <a:ext cx="304800" cy="304800"/>
          </a:xfrm>
          <a:prstGeom prst="rect">
            <a:avLst/>
          </a:prstGeom>
        </p:spPr>
      </p:pic>
      <p:pic>
        <p:nvPicPr>
          <p:cNvPr id="5" name="תמונה 4">
            <a:hlinkClick r:id="rId11" action="ppaction://hlinksldjump"/>
            <a:extLst>
              <a:ext uri="{FF2B5EF4-FFF2-40B4-BE49-F238E27FC236}">
                <a16:creationId xmlns:a16="http://schemas.microsoft.com/office/drawing/2014/main" id="{FF725086-F363-0601-6B98-1715877DF50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89854" y="2901728"/>
            <a:ext cx="2385351" cy="26586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128416B0-488C-9420-D28E-590BB1D9E0C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814498" y="2055182"/>
            <a:ext cx="406400" cy="406400"/>
          </a:xfrm>
          <a:prstGeom prst="rect">
            <a:avLst/>
          </a:prstGeom>
        </p:spPr>
      </p:pic>
      <p:pic>
        <p:nvPicPr>
          <p:cNvPr id="9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24102445-0EC6-4867-E17C-4C88A5551B0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500694" y="2055182"/>
            <a:ext cx="406400" cy="406400"/>
          </a:xfrm>
          <a:prstGeom prst="rect">
            <a:avLst/>
          </a:prstGeom>
        </p:spPr>
      </p:pic>
      <p:sp>
        <p:nvSpPr>
          <p:cNvPr id="10" name="מלבן 9">
            <a:extLst>
              <a:ext uri="{FF2B5EF4-FFF2-40B4-BE49-F238E27FC236}">
                <a16:creationId xmlns:a16="http://schemas.microsoft.com/office/drawing/2014/main" id="{7A543F21-8894-8896-618B-E2134BB41721}"/>
              </a:ext>
            </a:extLst>
          </p:cNvPr>
          <p:cNvSpPr/>
          <p:nvPr/>
        </p:nvSpPr>
        <p:spPr>
          <a:xfrm>
            <a:off x="8057072" y="1932271"/>
            <a:ext cx="2579298" cy="48316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b="1"/>
              <a:t>מלאך</a:t>
            </a:r>
          </a:p>
        </p:txBody>
      </p:sp>
      <p:sp>
        <p:nvSpPr>
          <p:cNvPr id="11" name="מלבן 10">
            <a:extLst>
              <a:ext uri="{FF2B5EF4-FFF2-40B4-BE49-F238E27FC236}">
                <a16:creationId xmlns:a16="http://schemas.microsoft.com/office/drawing/2014/main" id="{C7322F9F-BA8C-DFA6-B37F-3530AB22A39E}"/>
              </a:ext>
            </a:extLst>
          </p:cNvPr>
          <p:cNvSpPr/>
          <p:nvPr/>
        </p:nvSpPr>
        <p:spPr>
          <a:xfrm>
            <a:off x="1885591" y="1932272"/>
            <a:ext cx="2579298" cy="48316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b="1"/>
              <a:t>שמשון</a:t>
            </a:r>
          </a:p>
        </p:txBody>
      </p:sp>
    </p:spTree>
    <p:extLst>
      <p:ext uri="{BB962C8B-B14F-4D97-AF65-F5344CB8AC3E}">
        <p14:creationId xmlns:p14="http://schemas.microsoft.com/office/powerpoint/2010/main" val="1816938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8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75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F9E67C03-2151-722F-9C70-69AE88736A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 sz="3200">
                <a:cs typeface="+mn-cs"/>
              </a:rPr>
              <a:t>מצוין! שמשון שבר את הקירות</a:t>
            </a:r>
          </a:p>
        </p:txBody>
      </p:sp>
      <p:pic>
        <p:nvPicPr>
          <p:cNvPr id="4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0489FEB9-CF3C-16CE-5B7B-0751C78A11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93434" y="1083978"/>
            <a:ext cx="304800" cy="304800"/>
          </a:xfrm>
          <a:prstGeom prst="rect">
            <a:avLst/>
          </a:prstGeom>
        </p:spPr>
      </p:pic>
      <p:pic>
        <p:nvPicPr>
          <p:cNvPr id="5" name="תמונה 4">
            <a:hlinkClick r:id="rId5" action="ppaction://hlinksldjump"/>
            <a:extLst>
              <a:ext uri="{FF2B5EF4-FFF2-40B4-BE49-F238E27FC236}">
                <a16:creationId xmlns:a16="http://schemas.microsoft.com/office/drawing/2014/main" id="{8D6149E7-7AE3-1E06-4A8D-04B9A58B99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3158" y="3253596"/>
            <a:ext cx="2385351" cy="26586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424443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F6A7D513-D263-CB1E-1730-7D373B4AB9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 sz="3200">
                <a:cs typeface="+mn-cs"/>
              </a:rPr>
              <a:t>לא, המלאך לא שבר את הקירות</a:t>
            </a:r>
          </a:p>
        </p:txBody>
      </p:sp>
      <p:pic>
        <p:nvPicPr>
          <p:cNvPr id="5" name="תמונה 4">
            <a:hlinkClick r:id="rId4" action="ppaction://hlinksldjump"/>
            <a:extLst>
              <a:ext uri="{FF2B5EF4-FFF2-40B4-BE49-F238E27FC236}">
                <a16:creationId xmlns:a16="http://schemas.microsoft.com/office/drawing/2014/main" id="{27704A08-3AC1-1B5D-42CF-905AE2E5C1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2945" y="1376499"/>
            <a:ext cx="4762500" cy="4762500"/>
          </a:xfrm>
          <a:prstGeom prst="rect">
            <a:avLst/>
          </a:prstGeom>
        </p:spPr>
      </p:pic>
      <p:pic>
        <p:nvPicPr>
          <p:cNvPr id="3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69A82282-8681-1A50-69D6-5F7BD59514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104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FC6586BD-5342-8FED-2849-FC330ED5AF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e-IL">
                <a:cs typeface="+mn-cs"/>
              </a:rPr>
              <a:t>להתראות בסיפור הבא!</a:t>
            </a:r>
          </a:p>
        </p:txBody>
      </p:sp>
      <p:pic>
        <p:nvPicPr>
          <p:cNvPr id="4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259A0C32-B2E2-F372-E055-698FC11122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91768" y="365125"/>
            <a:ext cx="304800" cy="304800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AC4336CA-1C5D-7267-6FC4-3C8C571448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2326" y="1690688"/>
            <a:ext cx="47625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49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3AC54AE7-616D-3FF4-6A1B-2ADE712EEB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5055" y="423910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e-IL" sz="3200"/>
              <a:t>האישה סיפרה למנוח מה אמר המלאך.</a:t>
            </a:r>
          </a:p>
          <a:p>
            <a:pPr marL="0" indent="0">
              <a:buNone/>
            </a:pPr>
            <a:r>
              <a:rPr lang="he-IL" sz="3200"/>
              <a:t>מנוח שמח מאוד.</a:t>
            </a:r>
          </a:p>
          <a:p>
            <a:pPr marL="0" indent="0">
              <a:buNone/>
            </a:pPr>
            <a:r>
              <a:rPr lang="he-IL" sz="3200"/>
              <a:t>מנוח התפלל ואמר:</a:t>
            </a:r>
          </a:p>
          <a:p>
            <a:pPr marL="0" indent="0">
              <a:buNone/>
            </a:pPr>
            <a:r>
              <a:rPr lang="he-IL" sz="3200"/>
              <a:t>"הלוואי והמלאך יבוא שוב ויגיד לי מה לעשות עם הילד"</a:t>
            </a:r>
          </a:p>
          <a:p>
            <a:pPr marL="0" indent="0">
              <a:buNone/>
            </a:pPr>
            <a:endParaRPr lang="he-IL" sz="3200"/>
          </a:p>
          <a:p>
            <a:pPr marL="0" indent="0">
              <a:buNone/>
            </a:pPr>
            <a:endParaRPr lang="he-IL" sz="3200"/>
          </a:p>
          <a:p>
            <a:pPr marL="0" indent="0">
              <a:buNone/>
            </a:pPr>
            <a:endParaRPr lang="he-IL" sz="3200"/>
          </a:p>
          <a:p>
            <a:pPr marL="0" indent="0">
              <a:buNone/>
            </a:pPr>
            <a:endParaRPr lang="he-IL" sz="3200"/>
          </a:p>
          <a:p>
            <a:pPr marL="0" indent="0">
              <a:buNone/>
            </a:pPr>
            <a:endParaRPr lang="he-IL" sz="3200"/>
          </a:p>
          <a:p>
            <a:pPr marL="0" indent="0">
              <a:buNone/>
            </a:pPr>
            <a:endParaRPr lang="he-IL" sz="3200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7A557F9F-200A-0A06-9732-DB3E9CDC91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184" y="1978577"/>
            <a:ext cx="4762500" cy="4762500"/>
          </a:xfrm>
          <a:prstGeom prst="rect">
            <a:avLst/>
          </a:prstGeom>
        </p:spPr>
      </p:pic>
      <p:pic>
        <p:nvPicPr>
          <p:cNvPr id="2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8B887A0F-C92B-CBE5-F055-8127F6BE97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451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3CF85266-BDD7-9FAB-921A-17CDF8BC9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>
                <a:cs typeface="+mn-cs"/>
              </a:rPr>
              <a:t>למורה</a:t>
            </a:r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4DCB0A8F-1E1E-F489-3A15-B35678C73A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1047750"/>
            <a:ext cx="47625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59546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6E81BDF8-84C2-0F8F-7490-3C7B0A73AE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6925" y="0"/>
            <a:ext cx="10515600" cy="1002007"/>
          </a:xfrm>
        </p:spPr>
        <p:txBody>
          <a:bodyPr/>
          <a:lstStyle/>
          <a:p>
            <a:r>
              <a:rPr lang="he-IL"/>
              <a:t>פעילות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F8EE663C-1AA6-EF12-18A6-DF0431CC04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87607" y="847469"/>
            <a:ext cx="12128119" cy="4983885"/>
          </a:xfrm>
        </p:spPr>
        <p:txBody>
          <a:bodyPr>
            <a:noAutofit/>
          </a:bodyPr>
          <a:lstStyle/>
          <a:p>
            <a:r>
              <a:rPr lang="he-IL" sz="2000"/>
              <a:t>שפה - הפכים: חלש\חזק, ניצח\הפסיד, ארוך\קצר, רע\טוב, עיוור\רואה, אויב\ידיד</a:t>
            </a:r>
          </a:p>
          <a:p>
            <a:r>
              <a:rPr lang="he-IL" sz="2000"/>
              <a:t>התפילה שלי – מנוח התפלל וביקש שהמלאך יגיע אליו. שמשון התפלל, שיוכל לשבור את הקירות. למה אתה היית מתפלל? </a:t>
            </a:r>
          </a:p>
          <a:p>
            <a:pPr marL="0" indent="0">
              <a:buNone/>
            </a:pPr>
            <a:r>
              <a:rPr lang="he-IL" sz="2000"/>
              <a:t>   חשוב להסביר שלא כל התפילות מתגשמות (קורות)</a:t>
            </a:r>
          </a:p>
          <a:p>
            <a:r>
              <a:rPr lang="he-IL" sz="2000"/>
              <a:t>מדעים - העמקה על בעל חיים: האריה, השועל</a:t>
            </a:r>
          </a:p>
          <a:p>
            <a:r>
              <a:rPr lang="he-IL" sz="2000"/>
              <a:t>מדעים – אייך מרגישים כאשר לא רואים?</a:t>
            </a:r>
          </a:p>
          <a:p>
            <a:r>
              <a:rPr lang="he-IL" sz="2000"/>
              <a:t>כישורי חיים - שיחה על תספורת: מתי מסתפרים? למה?</a:t>
            </a:r>
          </a:p>
          <a:p>
            <a:r>
              <a:rPr lang="he-IL" sz="2000"/>
              <a:t>הכוח שלי - לשמשון היה כוח בשרירים, בגוף. מה הכוח שלך?</a:t>
            </a:r>
          </a:p>
          <a:p>
            <a:r>
              <a:rPr lang="he-IL" sz="2000"/>
              <a:t>ספורט – בצעו תרגילי כושר לשיפור כוח השרירים</a:t>
            </a:r>
          </a:p>
          <a:p>
            <a:r>
              <a:rPr lang="he-IL" sz="2000"/>
              <a:t>משחק "נכון או לא נכון" – תנו לכל ילד שני כרטיסים, על האחד כתוב "נכון" או "כן" ועל השני "לא נכון" או "לא". </a:t>
            </a:r>
          </a:p>
          <a:p>
            <a:pPr marL="0" indent="0">
              <a:buNone/>
            </a:pPr>
            <a:r>
              <a:rPr lang="he-IL" sz="2000"/>
              <a:t>   </a:t>
            </a:r>
            <a:r>
              <a:rPr lang="he-IL" sz="2000" err="1"/>
              <a:t>אימרו</a:t>
            </a:r>
            <a:r>
              <a:rPr lang="he-IL" sz="2000"/>
              <a:t> משפטים כגון: האריה ניצח את שמשון, דלילה אישה טובה.... התלמידים מרימים את הכרטיס המתאים </a:t>
            </a:r>
          </a:p>
          <a:p>
            <a:pPr marL="0" indent="0">
              <a:buNone/>
            </a:pPr>
            <a:r>
              <a:rPr lang="he-IL" sz="2000"/>
              <a:t>   (אפשר גם להכניס מסרים </a:t>
            </a:r>
            <a:r>
              <a:rPr lang="he-IL" sz="2000" err="1"/>
              <a:t>לאייפד</a:t>
            </a:r>
            <a:r>
              <a:rPr lang="he-IL" sz="2000"/>
              <a:t> או להשתמש בפלט קולי דו מסרי).</a:t>
            </a:r>
          </a:p>
          <a:p>
            <a:pPr marL="0" indent="0">
              <a:buNone/>
            </a:pPr>
            <a:r>
              <a:rPr lang="he-IL" sz="2000"/>
              <a:t>אמנות – יצירת ראש דשא "שמשון"</a:t>
            </a:r>
          </a:p>
          <a:p>
            <a:pPr marL="0" indent="0">
              <a:buNone/>
            </a:pPr>
            <a:endParaRPr lang="he-IL" sz="2000"/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33CAC403-3CBC-3EDA-B6FD-146730549F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415" y="5250956"/>
            <a:ext cx="1598597" cy="1607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71779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4C8426B5-D27E-7966-7536-EF6357910F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e-IL" sz="6000" b="1">
                <a:cs typeface="+mn-cs"/>
              </a:rPr>
              <a:t>יצא בסדרה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A7A31518-CF44-A5D2-DA8C-1DD198FBF2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1" anchor="t">
            <a:normAutofit/>
          </a:bodyPr>
          <a:lstStyle/>
          <a:p>
            <a:r>
              <a:rPr lang="he-IL"/>
              <a:t>אדם </a:t>
            </a:r>
            <a:r>
              <a:rPr lang="he-IL" err="1"/>
              <a:t>וחוה</a:t>
            </a:r>
            <a:endParaRPr lang="he-IL"/>
          </a:p>
          <a:p>
            <a:r>
              <a:rPr lang="he-IL"/>
              <a:t>בריאת העולם</a:t>
            </a:r>
          </a:p>
          <a:p>
            <a:r>
              <a:rPr lang="he-IL">
                <a:ea typeface="Calibri"/>
                <a:cs typeface="Arial"/>
              </a:rPr>
              <a:t>דויד וגוליית</a:t>
            </a:r>
            <a:endParaRPr lang="he-IL" dirty="0">
              <a:cs typeface="Arial"/>
            </a:endParaRPr>
          </a:p>
          <a:p>
            <a:r>
              <a:rPr lang="he-IL"/>
              <a:t>יציאת מצרים</a:t>
            </a:r>
          </a:p>
          <a:p>
            <a:r>
              <a:rPr lang="he-IL">
                <a:cs typeface="Arial"/>
              </a:rPr>
              <a:t>עשרת הדיברות</a:t>
            </a:r>
          </a:p>
          <a:p>
            <a:r>
              <a:rPr lang="he-IL"/>
              <a:t>קין והבל</a:t>
            </a:r>
          </a:p>
          <a:p>
            <a:r>
              <a:rPr lang="he-IL">
                <a:cs typeface="Arial"/>
              </a:rPr>
              <a:t>שמשון החזק</a:t>
            </a:r>
          </a:p>
          <a:p>
            <a:r>
              <a:rPr lang="he-IL"/>
              <a:t>תיבת נח</a:t>
            </a:r>
          </a:p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2525309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3AC54AE7-616D-3FF4-6A1B-2ADE712EEB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5055" y="423909"/>
            <a:ext cx="10515600" cy="62543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e-IL" sz="3200"/>
              <a:t>המלאך חזר.</a:t>
            </a:r>
          </a:p>
          <a:p>
            <a:pPr marL="0" indent="0">
              <a:buNone/>
            </a:pPr>
            <a:r>
              <a:rPr lang="he-IL" sz="3200"/>
              <a:t>המלאך אמר למנוח ולאישה:</a:t>
            </a:r>
          </a:p>
          <a:p>
            <a:pPr marL="0" indent="0">
              <a:buNone/>
            </a:pPr>
            <a:r>
              <a:rPr lang="he-IL" sz="3200"/>
              <a:t>"אסור לילד להסתפר, </a:t>
            </a:r>
          </a:p>
          <a:p>
            <a:pPr marL="0" indent="0">
              <a:buNone/>
            </a:pPr>
            <a:r>
              <a:rPr lang="he-IL" sz="3200"/>
              <a:t>אסור לילד לשתות יין</a:t>
            </a:r>
          </a:p>
          <a:p>
            <a:pPr marL="0" indent="0">
              <a:buNone/>
            </a:pPr>
            <a:r>
              <a:rPr lang="he-IL" sz="3200"/>
              <a:t>הילד שלכם יהיה אדם חשוב בישראל.</a:t>
            </a:r>
          </a:p>
          <a:p>
            <a:pPr marL="0" indent="0">
              <a:buNone/>
            </a:pPr>
            <a:r>
              <a:rPr lang="he-IL" sz="3200"/>
              <a:t>הילד שלכם יהיה מאוד חזק".</a:t>
            </a:r>
          </a:p>
          <a:p>
            <a:pPr marL="0" indent="0">
              <a:buNone/>
            </a:pPr>
            <a:endParaRPr lang="he-IL" sz="3200"/>
          </a:p>
          <a:p>
            <a:pPr marL="0" indent="0">
              <a:buNone/>
            </a:pPr>
            <a:endParaRPr lang="he-IL" sz="3200"/>
          </a:p>
          <a:p>
            <a:pPr marL="0" indent="0">
              <a:buNone/>
            </a:pPr>
            <a:endParaRPr lang="he-IL" sz="3200"/>
          </a:p>
          <a:p>
            <a:pPr marL="0" indent="0">
              <a:buNone/>
            </a:pPr>
            <a:endParaRPr lang="he-IL" sz="3200"/>
          </a:p>
          <a:p>
            <a:pPr marL="0" indent="0">
              <a:buNone/>
            </a:pPr>
            <a:endParaRPr lang="he-IL" sz="3200"/>
          </a:p>
          <a:p>
            <a:pPr marL="0" indent="0">
              <a:buNone/>
            </a:pPr>
            <a:endParaRPr lang="he-IL" sz="3200"/>
          </a:p>
        </p:txBody>
      </p:sp>
      <p:grpSp>
        <p:nvGrpSpPr>
          <p:cNvPr id="8" name="קבוצה 7">
            <a:extLst>
              <a:ext uri="{FF2B5EF4-FFF2-40B4-BE49-F238E27FC236}">
                <a16:creationId xmlns:a16="http://schemas.microsoft.com/office/drawing/2014/main" id="{A057AE81-AE95-1E39-2DC5-37CF3F948C17}"/>
              </a:ext>
            </a:extLst>
          </p:cNvPr>
          <p:cNvGrpSpPr/>
          <p:nvPr/>
        </p:nvGrpSpPr>
        <p:grpSpPr>
          <a:xfrm>
            <a:off x="3329623" y="2951304"/>
            <a:ext cx="3071177" cy="2858945"/>
            <a:chOff x="3329623" y="1047750"/>
            <a:chExt cx="5147627" cy="4762500"/>
          </a:xfrm>
        </p:grpSpPr>
        <p:pic>
          <p:nvPicPr>
            <p:cNvPr id="5" name="תמונה 4">
              <a:extLst>
                <a:ext uri="{FF2B5EF4-FFF2-40B4-BE49-F238E27FC236}">
                  <a16:creationId xmlns:a16="http://schemas.microsoft.com/office/drawing/2014/main" id="{4C146E65-CC39-EA1B-0F90-75A9E11EC0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14750" y="1047750"/>
              <a:ext cx="4762500" cy="4762500"/>
            </a:xfrm>
            <a:prstGeom prst="rect">
              <a:avLst/>
            </a:prstGeom>
          </p:spPr>
        </p:pic>
        <p:pic>
          <p:nvPicPr>
            <p:cNvPr id="7" name="תמונה 6">
              <a:extLst>
                <a:ext uri="{FF2B5EF4-FFF2-40B4-BE49-F238E27FC236}">
                  <a16:creationId xmlns:a16="http://schemas.microsoft.com/office/drawing/2014/main" id="{463EA659-33DE-3EA7-595E-CA558BE1560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329623" y="1255855"/>
              <a:ext cx="4029721" cy="4029721"/>
            </a:xfrm>
            <a:prstGeom prst="rect">
              <a:avLst/>
            </a:prstGeom>
          </p:spPr>
        </p:pic>
      </p:grpSp>
      <p:grpSp>
        <p:nvGrpSpPr>
          <p:cNvPr id="12" name="קבוצה 11">
            <a:extLst>
              <a:ext uri="{FF2B5EF4-FFF2-40B4-BE49-F238E27FC236}">
                <a16:creationId xmlns:a16="http://schemas.microsoft.com/office/drawing/2014/main" id="{FEC12988-6307-2CC5-73D5-673E1A46167B}"/>
              </a:ext>
            </a:extLst>
          </p:cNvPr>
          <p:cNvGrpSpPr/>
          <p:nvPr/>
        </p:nvGrpSpPr>
        <p:grpSpPr>
          <a:xfrm>
            <a:off x="1849701" y="270148"/>
            <a:ext cx="2959844" cy="2959844"/>
            <a:chOff x="1849701" y="270148"/>
            <a:chExt cx="2959844" cy="2959844"/>
          </a:xfrm>
        </p:grpSpPr>
        <p:pic>
          <p:nvPicPr>
            <p:cNvPr id="10" name="תמונה 9">
              <a:extLst>
                <a:ext uri="{FF2B5EF4-FFF2-40B4-BE49-F238E27FC236}">
                  <a16:creationId xmlns:a16="http://schemas.microsoft.com/office/drawing/2014/main" id="{ECD0577F-AA2A-9751-5694-1FFEF0B3D47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49701" y="270148"/>
              <a:ext cx="2959844" cy="2959844"/>
            </a:xfrm>
            <a:prstGeom prst="rect">
              <a:avLst/>
            </a:prstGeom>
          </p:spPr>
        </p:pic>
        <p:pic>
          <p:nvPicPr>
            <p:cNvPr id="11" name="תמונה 10">
              <a:extLst>
                <a:ext uri="{FF2B5EF4-FFF2-40B4-BE49-F238E27FC236}">
                  <a16:creationId xmlns:a16="http://schemas.microsoft.com/office/drawing/2014/main" id="{9A52072E-CF7B-5ABF-47A1-68A135987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127517" y="532249"/>
              <a:ext cx="2404212" cy="2419055"/>
            </a:xfrm>
            <a:prstGeom prst="rect">
              <a:avLst/>
            </a:prstGeom>
          </p:spPr>
        </p:pic>
      </p:grpSp>
      <p:pic>
        <p:nvPicPr>
          <p:cNvPr id="2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8EF79A4A-46DD-95D1-28F3-DC6EEA774D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211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1481D7-56E9-68F3-6679-E001ED6E2D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תמונה 8">
            <a:extLst>
              <a:ext uri="{FF2B5EF4-FFF2-40B4-BE49-F238E27FC236}">
                <a16:creationId xmlns:a16="http://schemas.microsoft.com/office/drawing/2014/main" id="{B02A9296-D408-8EA2-1993-AA30095DE1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058" y="1261293"/>
            <a:ext cx="4762500" cy="4762500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905053FD-F285-2849-3326-F64F0DCB08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65681" y="1310572"/>
            <a:ext cx="4762500" cy="4762500"/>
          </a:xfrm>
          <a:prstGeom prst="rect">
            <a:avLst/>
          </a:prstGeom>
        </p:spPr>
      </p:pic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8479EE4F-D169-1755-B613-CAA27D07AB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5055" y="423909"/>
            <a:ext cx="10515600" cy="62543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he-IL" sz="3200"/>
          </a:p>
          <a:p>
            <a:pPr marL="0" indent="0">
              <a:buNone/>
            </a:pPr>
            <a:r>
              <a:rPr lang="he-IL" sz="3200"/>
              <a:t>והנה, התינוק נולד.</a:t>
            </a:r>
          </a:p>
          <a:p>
            <a:pPr marL="0" indent="0">
              <a:buNone/>
            </a:pPr>
            <a:r>
              <a:rPr lang="he-IL" sz="3200"/>
              <a:t>מנוח והאישה קראו לתינוק שמשון.</a:t>
            </a:r>
          </a:p>
          <a:p>
            <a:pPr marL="0" indent="0">
              <a:buNone/>
            </a:pPr>
            <a:endParaRPr lang="he-IL" sz="3200"/>
          </a:p>
          <a:p>
            <a:pPr marL="0" indent="0">
              <a:buNone/>
            </a:pPr>
            <a:endParaRPr lang="he-IL" sz="3200"/>
          </a:p>
          <a:p>
            <a:pPr marL="0" indent="0">
              <a:buNone/>
            </a:pPr>
            <a:endParaRPr lang="he-IL" sz="3200"/>
          </a:p>
          <a:p>
            <a:pPr marL="0" indent="0">
              <a:buNone/>
            </a:pPr>
            <a:endParaRPr lang="he-IL" sz="3200"/>
          </a:p>
          <a:p>
            <a:pPr marL="0" indent="0">
              <a:buNone/>
            </a:pPr>
            <a:endParaRPr lang="he-IL" sz="3200"/>
          </a:p>
          <a:p>
            <a:pPr marL="0" indent="0">
              <a:buNone/>
            </a:pPr>
            <a:endParaRPr lang="he-IL" sz="3200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2B436DD5-FB7D-045D-04C1-198F4F0EE8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68751" y="3083763"/>
            <a:ext cx="2178180" cy="2178180"/>
          </a:xfrm>
          <a:prstGeom prst="rect">
            <a:avLst/>
          </a:prstGeom>
        </p:spPr>
      </p:pic>
      <p:pic>
        <p:nvPicPr>
          <p:cNvPr id="13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AEA235EF-F88C-1B4C-2375-2011AB7838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808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6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3AC54AE7-616D-3FF4-6A1B-2ADE712EEB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5055" y="423910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e-IL" sz="3200"/>
              <a:t>שמשון גדל והפך לאיש חזק מאוד.</a:t>
            </a:r>
          </a:p>
          <a:p>
            <a:pPr marL="0" indent="0">
              <a:buNone/>
            </a:pPr>
            <a:r>
              <a:rPr lang="he-IL" sz="3200"/>
              <a:t>יום אחד, שמשון נלחם באריה.</a:t>
            </a:r>
          </a:p>
          <a:p>
            <a:pPr marL="0" indent="0">
              <a:buNone/>
            </a:pPr>
            <a:r>
              <a:rPr lang="he-IL" sz="3200"/>
              <a:t>שמשון הרג את האריה.</a:t>
            </a:r>
          </a:p>
          <a:p>
            <a:pPr marL="0" indent="0">
              <a:buNone/>
            </a:pPr>
            <a:endParaRPr lang="he-IL" sz="3200"/>
          </a:p>
          <a:p>
            <a:pPr marL="0" indent="0">
              <a:buNone/>
            </a:pPr>
            <a:endParaRPr lang="he-IL" sz="3200"/>
          </a:p>
          <a:p>
            <a:pPr marL="0" indent="0">
              <a:buNone/>
            </a:pPr>
            <a:endParaRPr lang="he-IL" sz="3200"/>
          </a:p>
          <a:p>
            <a:pPr marL="0" indent="0">
              <a:buNone/>
            </a:pPr>
            <a:endParaRPr lang="he-IL" sz="3200"/>
          </a:p>
          <a:p>
            <a:pPr marL="0" indent="0">
              <a:buNone/>
            </a:pPr>
            <a:endParaRPr lang="he-IL" sz="3200"/>
          </a:p>
        </p:txBody>
      </p:sp>
      <p:pic>
        <p:nvPicPr>
          <p:cNvPr id="2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6A59E708-AD59-FBFF-BE1C-FF8F61DE7F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E676B2DF-41C1-3B69-C431-7A72C52C27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345" y="1099487"/>
            <a:ext cx="4616282" cy="4659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586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C9B74292-5E35-9F28-180A-2D1554EFAC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613250"/>
            <a:ext cx="10221751" cy="57502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e-IL" sz="3200"/>
              <a:t>שמשון התחתן עם אישה.</a:t>
            </a:r>
          </a:p>
          <a:p>
            <a:pPr marL="0" indent="0">
              <a:buNone/>
            </a:pPr>
            <a:r>
              <a:rPr lang="he-IL" sz="3200"/>
              <a:t>הפלישתים (האויבים של ישראל, אנשים רעים) לקחו את האישה.</a:t>
            </a:r>
          </a:p>
          <a:p>
            <a:pPr marL="0" indent="0">
              <a:buNone/>
            </a:pPr>
            <a:r>
              <a:rPr lang="he-IL" sz="3200"/>
              <a:t>שמשון מאוד כעס על הפלשתים. </a:t>
            </a:r>
          </a:p>
          <a:p>
            <a:pPr marL="0" indent="0">
              <a:buNone/>
            </a:pPr>
            <a:r>
              <a:rPr lang="he-IL" sz="3200"/>
              <a:t>שמשון רצה לתת עונש לפלשתים.</a:t>
            </a:r>
          </a:p>
          <a:p>
            <a:pPr marL="0" indent="0">
              <a:buNone/>
            </a:pPr>
            <a:r>
              <a:rPr lang="he-IL" sz="3200"/>
              <a:t>מה עשה שמשון?</a:t>
            </a:r>
          </a:p>
          <a:p>
            <a:pPr marL="0" indent="0">
              <a:buNone/>
            </a:pPr>
            <a:endParaRPr lang="he-IL" sz="3200"/>
          </a:p>
          <a:p>
            <a:pPr marL="0" indent="0">
              <a:buNone/>
            </a:pPr>
            <a:endParaRPr lang="he-IL" sz="3200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9F4980A1-AD02-925E-F7C2-7BDC6FC55B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5564" y="1693853"/>
            <a:ext cx="4762500" cy="4762500"/>
          </a:xfrm>
          <a:prstGeom prst="rect">
            <a:avLst/>
          </a:prstGeom>
        </p:spPr>
      </p:pic>
      <p:pic>
        <p:nvPicPr>
          <p:cNvPr id="5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4F4FBDED-E74A-20D3-0547-35C86D56E2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210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29EEAC-70C5-6369-9EF5-3321EBADD6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50F8FB2B-7631-C5D3-DBB6-5260CD8F0D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2492" y="0"/>
            <a:ext cx="8439508" cy="419966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e-IL" sz="3200"/>
              <a:t>שמשון אסף הרבה שועלים.</a:t>
            </a:r>
          </a:p>
          <a:p>
            <a:pPr marL="0" indent="0">
              <a:buNone/>
            </a:pPr>
            <a:r>
              <a:rPr lang="he-IL" sz="3200"/>
              <a:t>שמשון קשר את השועלים בזנב.</a:t>
            </a:r>
          </a:p>
          <a:p>
            <a:pPr marL="0" indent="0">
              <a:buNone/>
            </a:pPr>
            <a:r>
              <a:rPr lang="he-IL" sz="3200"/>
              <a:t>שמשון שם לפיד (עמוד עם אש) בזנבות של השועלים.</a:t>
            </a:r>
          </a:p>
          <a:p>
            <a:pPr marL="0" indent="0">
              <a:buNone/>
            </a:pPr>
            <a:r>
              <a:rPr lang="he-IL" sz="3200"/>
              <a:t>שמשון שחרר את השועלים בשדה של הפלישתים.</a:t>
            </a:r>
          </a:p>
          <a:p>
            <a:pPr marL="0" indent="0">
              <a:buNone/>
            </a:pPr>
            <a:r>
              <a:rPr lang="he-IL" sz="3200"/>
              <a:t>האש שרפה את השדה.</a:t>
            </a:r>
          </a:p>
          <a:p>
            <a:pPr marL="0" indent="0">
              <a:buNone/>
            </a:pPr>
            <a:endParaRPr lang="he-IL" sz="3200"/>
          </a:p>
          <a:p>
            <a:pPr marL="0" indent="0">
              <a:buNone/>
            </a:pPr>
            <a:endParaRPr lang="he-IL" sz="3200"/>
          </a:p>
        </p:txBody>
      </p:sp>
      <p:pic>
        <p:nvPicPr>
          <p:cNvPr id="2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EF599589-F417-5198-670D-89E4619900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A15F70D8-8D4E-3BD2-A32E-F6B94927D5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4609" y="2562046"/>
            <a:ext cx="3911389" cy="4078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880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700" row="1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E7E9299D-1A8F-4B1C-A6C3-F3AC74B51ACF}">
  <we:reference id="wa104380121" version="2.0.0.0" store="he-IL" storeType="OMEX"/>
  <we:alternateReferences>
    <we:reference id="wa104380121" version="2.0.0.0" store="wa104380121" storeType="OMEX"/>
  </we:alternateReferences>
  <we:properties/>
  <we:bindings/>
  <we:snapshot xmlns:r="http://schemas.openxmlformats.org/officeDocument/2006/relationships"/>
</we:webextension>
</file>

<file path=docMetadata/LabelInfo.xml><?xml version="1.0" encoding="utf-8"?>
<clbl:labelList xmlns:clbl="http://schemas.microsoft.com/office/2020/mipLabelMetadata">
  <clbl:label id="{652a4808-71c5-4b66-a850-6536c4f2702a}" enabled="0" method="" siteId="{652a4808-71c5-4b66-a850-6536c4f2702a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857</Words>
  <Application>Microsoft Office PowerPoint</Application>
  <PresentationFormat>מסך רחב</PresentationFormat>
  <Paragraphs>155</Paragraphs>
  <Slides>42</Slides>
  <Notes>1</Notes>
  <HiddenSlides>0</HiddenSlides>
  <MMClips>51</MMClips>
  <ScaleCrop>false</ScaleCrop>
  <HeadingPairs>
    <vt:vector size="6" baseType="variant">
      <vt:variant>
        <vt:lpstr>גופנים בשימוש</vt:lpstr>
      </vt:variant>
      <vt:variant>
        <vt:i4>3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42</vt:i4>
      </vt:variant>
    </vt:vector>
  </HeadingPairs>
  <TitlesOfParts>
    <vt:vector size="46" baseType="lpstr">
      <vt:lpstr>Arial</vt:lpstr>
      <vt:lpstr>Calibri</vt:lpstr>
      <vt:lpstr>Calibri Light</vt:lpstr>
      <vt:lpstr>ערכת נושא Office</vt:lpstr>
      <vt:lpstr>שמשון החזק סיפור ופעילויות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סוף הסיפור</vt:lpstr>
      <vt:lpstr>פעילות לתלמיד ענה על השאלה</vt:lpstr>
      <vt:lpstr>מִי היגיע לדבּר עם מָנוֹח?</vt:lpstr>
      <vt:lpstr>מצוין! המלאך הגיע לדבר עם מנוח</vt:lpstr>
      <vt:lpstr>לא, החייל לא הגיע לדבר עם מנוח</vt:lpstr>
      <vt:lpstr>מה אסור לשמשון לשתות?</vt:lpstr>
      <vt:lpstr>מצוין! לשמשון אסור לשתות יין</vt:lpstr>
      <vt:lpstr>לא, שמשון יכול לשתות מיץ</vt:lpstr>
      <vt:lpstr>מי ניצח?</vt:lpstr>
      <vt:lpstr>מצוין! שמשון ניצח את האריה</vt:lpstr>
      <vt:lpstr>לא, האריה לא ניצח</vt:lpstr>
      <vt:lpstr>מה עשתה דלילה לשמשון?</vt:lpstr>
      <vt:lpstr>מצוין! דלילה סיפרה את השיער של שמשון</vt:lpstr>
      <vt:lpstr>לא, דלילה לא הכינה אוכל לשמשון</vt:lpstr>
      <vt:lpstr>למי הפלשתים עשו מסיבה?</vt:lpstr>
      <vt:lpstr>מצוין! המסיבה לכבוד דגון</vt:lpstr>
      <vt:lpstr>לא, המסיבה לא לכבוד האישה</vt:lpstr>
      <vt:lpstr>מי שבר את הקירות?</vt:lpstr>
      <vt:lpstr>מצוין! שמשון שבר את הקירות</vt:lpstr>
      <vt:lpstr>לא, המלאך לא שבר את הקירות</vt:lpstr>
      <vt:lpstr>להתראות בסיפור הבא!</vt:lpstr>
      <vt:lpstr>למורה</vt:lpstr>
      <vt:lpstr>פעילות</vt:lpstr>
      <vt:lpstr>יצא בסדרה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תיבת נוח</dc:title>
  <dc:creator>user</dc:creator>
  <cp:lastModifiedBy>Sharon</cp:lastModifiedBy>
  <cp:revision>5</cp:revision>
  <dcterms:created xsi:type="dcterms:W3CDTF">2022-12-11T06:22:34Z</dcterms:created>
  <dcterms:modified xsi:type="dcterms:W3CDTF">2025-06-21T16:57:07Z</dcterms:modified>
</cp:coreProperties>
</file>