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66" r:id="rId13"/>
    <p:sldId id="304" r:id="rId14"/>
    <p:sldId id="305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20" r:id="rId25"/>
    <p:sldId id="321" r:id="rId26"/>
    <p:sldId id="322" r:id="rId27"/>
    <p:sldId id="317" r:id="rId28"/>
    <p:sldId id="318" r:id="rId29"/>
    <p:sldId id="319" r:id="rId30"/>
    <p:sldId id="306" r:id="rId31"/>
    <p:sldId id="281" r:id="rId32"/>
    <p:sldId id="282" r:id="rId33"/>
    <p:sldId id="307" r:id="rId34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8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456825-24BD-4BC5-895C-A14451732B97}" v="271" dt="2025-06-20T12:01:46.8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961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58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93690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220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87115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49796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50169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38565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72757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869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54173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28392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7844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C3637-680F-4EEF-9D5F-A6EB1DA35875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265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microsoft.com/office/2007/relationships/media" Target="../media/media16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audio" Target="../media/media17.m4a"/><Relationship Id="rId11" Type="http://schemas.openxmlformats.org/officeDocument/2006/relationships/image" Target="../media/image27.png"/><Relationship Id="rId5" Type="http://schemas.microsoft.com/office/2007/relationships/media" Target="../media/media17.m4a"/><Relationship Id="rId10" Type="http://schemas.openxmlformats.org/officeDocument/2006/relationships/slide" Target="slide17.xml"/><Relationship Id="rId4" Type="http://schemas.openxmlformats.org/officeDocument/2006/relationships/audio" Target="../media/media16.m4a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microsoft.com/office/2007/relationships/media" Target="../media/media21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audio" Target="../media/media22.m4a"/><Relationship Id="rId11" Type="http://schemas.openxmlformats.org/officeDocument/2006/relationships/image" Target="../media/image30.png"/><Relationship Id="rId5" Type="http://schemas.microsoft.com/office/2007/relationships/media" Target="../media/media22.m4a"/><Relationship Id="rId10" Type="http://schemas.openxmlformats.org/officeDocument/2006/relationships/slide" Target="slide20.xml"/><Relationship Id="rId4" Type="http://schemas.openxmlformats.org/officeDocument/2006/relationships/audio" Target="../media/media21.m4a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0.png"/><Relationship Id="rId5" Type="http://schemas.openxmlformats.org/officeDocument/2006/relationships/slide" Target="slide18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microsoft.com/office/2007/relationships/media" Target="../media/media26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audio" Target="../media/media27.m4a"/><Relationship Id="rId11" Type="http://schemas.openxmlformats.org/officeDocument/2006/relationships/image" Target="../media/image18.png"/><Relationship Id="rId5" Type="http://schemas.microsoft.com/office/2007/relationships/media" Target="../media/media27.m4a"/><Relationship Id="rId10" Type="http://schemas.openxmlformats.org/officeDocument/2006/relationships/slide" Target="slide23.xml"/><Relationship Id="rId4" Type="http://schemas.openxmlformats.org/officeDocument/2006/relationships/audio" Target="../media/media26.m4a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8.png"/><Relationship Id="rId5" Type="http://schemas.openxmlformats.org/officeDocument/2006/relationships/slide" Target="slide21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microsoft.com/office/2007/relationships/media" Target="../media/media31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audio" Target="../media/media32.m4a"/><Relationship Id="rId11" Type="http://schemas.openxmlformats.org/officeDocument/2006/relationships/image" Target="../media/image13.png"/><Relationship Id="rId5" Type="http://schemas.microsoft.com/office/2007/relationships/media" Target="../media/media32.m4a"/><Relationship Id="rId10" Type="http://schemas.openxmlformats.org/officeDocument/2006/relationships/slide" Target="slide25.xml"/><Relationship Id="rId4" Type="http://schemas.openxmlformats.org/officeDocument/2006/relationships/audio" Target="../media/media31.m4a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.png"/><Relationship Id="rId5" Type="http://schemas.openxmlformats.org/officeDocument/2006/relationships/slide" Target="slide24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microsoft.com/office/2007/relationships/media" Target="../media/media36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1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audio" Target="../media/media37.m4a"/><Relationship Id="rId11" Type="http://schemas.openxmlformats.org/officeDocument/2006/relationships/slide" Target="slide29.xml"/><Relationship Id="rId5" Type="http://schemas.microsoft.com/office/2007/relationships/media" Target="../media/media37.m4a"/><Relationship Id="rId10" Type="http://schemas.openxmlformats.org/officeDocument/2006/relationships/image" Target="../media/image10.png"/><Relationship Id="rId4" Type="http://schemas.openxmlformats.org/officeDocument/2006/relationships/audio" Target="../media/media36.m4a"/><Relationship Id="rId9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slide" Target="slide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1.png"/><Relationship Id="rId5" Type="http://schemas.openxmlformats.org/officeDocument/2006/relationships/slide" Target="slide2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Cqwf9KsKbo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847426" y="489497"/>
            <a:ext cx="9144000" cy="1429845"/>
          </a:xfrm>
        </p:spPr>
        <p:txBody>
          <a:bodyPr>
            <a:normAutofit/>
          </a:bodyPr>
          <a:lstStyle/>
          <a:p>
            <a:r>
              <a:rPr lang="he-IL" b="1" dirty="0">
                <a:cs typeface="+mn-cs"/>
              </a:rPr>
              <a:t>תיבת נוח (האונייה של נוח)</a:t>
            </a:r>
            <a:br>
              <a:rPr lang="he-IL" b="1" dirty="0">
                <a:cs typeface="+mn-cs"/>
              </a:rPr>
            </a:br>
            <a:r>
              <a:rPr lang="he-IL" sz="3200" dirty="0">
                <a:cs typeface="+mn-cs"/>
              </a:rPr>
              <a:t>סיפור ופעילות</a:t>
            </a:r>
            <a:endParaRPr lang="he-IL" dirty="0">
              <a:cs typeface="+mn-cs"/>
            </a:endParaRPr>
          </a:p>
        </p:txBody>
      </p:sp>
      <p:pic>
        <p:nvPicPr>
          <p:cNvPr id="4" name="Picture 2" descr="פרשת נח- תקציר! – דנה בפרשה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817" y="3011979"/>
            <a:ext cx="3598480" cy="297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3180" y="2760169"/>
            <a:ext cx="2893136" cy="2893136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7371" y="1834078"/>
            <a:ext cx="1805809" cy="1805809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9238" y="1688114"/>
            <a:ext cx="2144111" cy="2144111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0233" y="4111342"/>
            <a:ext cx="2244616" cy="2244616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9941" y="1912227"/>
            <a:ext cx="1516773" cy="151677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F265220-EAA9-F3CA-66F1-370A503FFF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787" y="5514544"/>
            <a:ext cx="1164437" cy="1146147"/>
          </a:xfrm>
          <a:prstGeom prst="rect">
            <a:avLst/>
          </a:prstGeom>
        </p:spPr>
      </p:pic>
      <p:pic>
        <p:nvPicPr>
          <p:cNvPr id="15" name="תמונה 14" descr="תמונה שמכילה טקסט, גופן, גרפיקה, לוגו&#10;&#10;התיאור נוצר באופן אוטומטי">
            <a:extLst>
              <a:ext uri="{FF2B5EF4-FFF2-40B4-BE49-F238E27FC236}">
                <a16:creationId xmlns:a16="http://schemas.microsoft.com/office/drawing/2014/main" id="{92741DD6-A4C4-E0F4-2D09-A306640156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108" y="6348341"/>
            <a:ext cx="2435229" cy="578703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0C3E83D3-52C2-322C-8088-8653A6C882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0844" y="6031268"/>
            <a:ext cx="2971156" cy="321674"/>
          </a:xfrm>
          <a:prstGeom prst="rect">
            <a:avLst/>
          </a:prstGeom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7142727D-05CC-6A33-E55A-3732D908DC85}"/>
              </a:ext>
            </a:extLst>
          </p:cNvPr>
          <p:cNvSpPr txBox="1"/>
          <p:nvPr/>
        </p:nvSpPr>
        <p:spPr>
          <a:xfrm>
            <a:off x="0" y="6357542"/>
            <a:ext cx="1213533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כתיבה: ד"ר ניצן כהן בשיתוף מרים </a:t>
            </a:r>
            <a:r>
              <a:rPr lang="he-IL" dirty="0" err="1"/>
              <a:t>ליבוביץ</a:t>
            </a:r>
            <a:r>
              <a:rPr lang="he-IL" dirty="0"/>
              <a:t> בן חמו</a:t>
            </a:r>
          </a:p>
        </p:txBody>
      </p:sp>
      <p:pic>
        <p:nvPicPr>
          <p:cNvPr id="10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E20ADC3-7CF9-37FF-29BD-F2400741D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14" name="מלבן 13">
            <a:extLst>
              <a:ext uri="{FF2B5EF4-FFF2-40B4-BE49-F238E27FC236}">
                <a16:creationId xmlns:a16="http://schemas.microsoft.com/office/drawing/2014/main" id="{23A912BE-2836-E5B8-E66D-15CAD62D1E08}"/>
              </a:ext>
            </a:extLst>
          </p:cNvPr>
          <p:cNvSpPr/>
          <p:nvPr/>
        </p:nvSpPr>
        <p:spPr>
          <a:xfrm>
            <a:off x="0" y="31408"/>
            <a:ext cx="12191999" cy="30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סדרת סיפורי התורה בהנגשה לשונית לצעירים עם מוגבלות שכלית התפתחותית בינונית וקשה</a:t>
            </a:r>
          </a:p>
        </p:txBody>
      </p:sp>
    </p:spTree>
    <p:extLst>
      <p:ext uri="{BB962C8B-B14F-4D97-AF65-F5344CB8AC3E}">
        <p14:creationId xmlns:p14="http://schemas.microsoft.com/office/powerpoint/2010/main" val="3701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09398" y="899824"/>
            <a:ext cx="11573204" cy="588053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נוח חיכה עוד שבוע.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נוח אמר ליונה: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"יונה, יונה תעופי ותראי האם נעלמו (נגמרו) המים"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היונה עפה מהתיבה.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היונה חזרה לתיבה והביאה במקור שלה עלה.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היונה אמרה: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"רואים עצים, רואים בתים. יש קצת מים. עוד מעט נוכל לצאת מהתיבה". </a:t>
            </a:r>
          </a:p>
          <a:p>
            <a:pPr marL="0" indent="0">
              <a:lnSpc>
                <a:spcPct val="100000"/>
              </a:lnSpc>
              <a:buNone/>
            </a:pPr>
            <a:endParaRPr lang="he-IL" sz="3200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98" y="0"/>
            <a:ext cx="4762500" cy="476250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01930">
            <a:off x="4118687" y="880814"/>
            <a:ext cx="1474323" cy="1213321"/>
          </a:xfrm>
          <a:prstGeom prst="rect">
            <a:avLst/>
          </a:prstGeom>
        </p:spPr>
      </p:pic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730BBFB-E5D5-D6D0-5407-BB3F764F0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5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284F94D-A34A-96D0-DC9E-799372B0E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659" y="3982931"/>
            <a:ext cx="1913540" cy="191354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9D3CAF92-E60C-B3C2-40AC-45B89879B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671" y="4571872"/>
            <a:ext cx="1737932" cy="1737932"/>
          </a:xfrm>
          <a:prstGeom prst="rect">
            <a:avLst/>
          </a:prstGeom>
        </p:spPr>
      </p:pic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430549" y="115285"/>
            <a:ext cx="8555073" cy="663919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נוח חיכה עוד שבוע.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נוח אמר ליונה: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"יונה, יונה תעופי ותראי האם אפשר לצאת מהתיבה"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היונה עפה מהתיבה ולא חזרה.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נוח הבין שאין מים בחוץ ואפשר לצאת מהתיבה.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מי יצא מהתיבה?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נוח,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האישה של נוח,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שלושה בנים: שם, חם ויפת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והחיות: אריה ולביאה, פר ופרה, יון ויונה, דוב ודובה.</a:t>
            </a:r>
          </a:p>
          <a:p>
            <a:pPr marL="0" indent="0">
              <a:lnSpc>
                <a:spcPct val="100000"/>
              </a:lnSpc>
              <a:buNone/>
            </a:pPr>
            <a:endParaRPr lang="he-IL" sz="3200" dirty="0"/>
          </a:p>
          <a:p>
            <a:pPr marL="0" indent="0">
              <a:lnSpc>
                <a:spcPct val="100000"/>
              </a:lnSpc>
              <a:buNone/>
            </a:pPr>
            <a:endParaRPr lang="he-IL" sz="3200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368" y="2530612"/>
            <a:ext cx="836416" cy="836416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F99283D-A674-D313-5058-6F1D7B0470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02209" y="3244084"/>
            <a:ext cx="2988222" cy="298822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B712636-733C-5190-0CBD-56CDE22C2C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000" y="3407487"/>
            <a:ext cx="2846333" cy="284633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827AE327-3815-DD78-4518-0AAC7C2F94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505" y="4636227"/>
            <a:ext cx="2038336" cy="2038336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0F90B3B4-906E-0B4C-03E9-D3BEA5C7B8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0370" y="5307530"/>
            <a:ext cx="1892579" cy="1892579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F8C7E4C-19E5-932D-F8AA-8334374CD5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4506" y="4535652"/>
            <a:ext cx="2076683" cy="2076683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ECDA4D33-3159-A001-36C4-B8DD41E4C3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6509" y="4902631"/>
            <a:ext cx="2294027" cy="2294027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A54ED952-181C-9B2E-179E-31351470D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000" y="2132888"/>
            <a:ext cx="561593" cy="561593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6CE2800-53FC-2C41-8462-801A383E44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7034" y="5235200"/>
            <a:ext cx="1735650" cy="1735650"/>
          </a:xfrm>
          <a:prstGeom prst="rect">
            <a:avLst/>
          </a:prstGeom>
        </p:spPr>
      </p:pic>
      <p:pic>
        <p:nvPicPr>
          <p:cNvPr id="1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21C2C7E-4B34-CA4F-CCDD-CC1464AC6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75273" y="8190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1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964323" y="1037349"/>
            <a:ext cx="3340257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e-IL" sz="3200" dirty="0"/>
              <a:t>כולם יצאו החוצה, ומה ראו בשמיים?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3200" dirty="0"/>
              <a:t>קשת יפה 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-166194"/>
            <a:ext cx="7162800" cy="7162800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7B88E59-6B67-D939-F049-AE9F8A515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5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F0901E8-E8F0-9EB6-C994-1377C16E5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סוף הסיפור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FD6F11FA-A6BF-0169-8AC9-3766A30A7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A950C45-9834-9042-2DFF-9F44D12F5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4098" y="3651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7530667-AB71-0FEB-772C-26ACFA4AD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sz="6000" b="1" dirty="0">
                <a:cs typeface="+mn-cs"/>
              </a:rPr>
              <a:t>פעילות לתלמיד</a:t>
            </a:r>
            <a:br>
              <a:rPr lang="he-IL" sz="6000" b="1" dirty="0">
                <a:cs typeface="+mn-cs"/>
              </a:rPr>
            </a:br>
            <a:r>
              <a:rPr lang="he-IL" sz="3600" dirty="0">
                <a:cs typeface="+mn-cs"/>
              </a:rPr>
              <a:t>ענה על השאלה</a:t>
            </a:r>
            <a:endParaRPr lang="he-IL" sz="6000" dirty="0">
              <a:cs typeface="+mn-cs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823228A-9041-7492-6C4F-F8F4009E0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670" y="2941320"/>
            <a:ext cx="3134106" cy="3134106"/>
          </a:xfrm>
          <a:prstGeom prst="rect">
            <a:avLst/>
          </a:prstGeom>
        </p:spPr>
      </p:pic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BE2712F-61BD-FDC7-B24C-56443CA00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0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3547BD-6D5F-C9AA-DE59-E87B3207D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ea typeface="Calibri Light"/>
                <a:cs typeface="+mn-cs"/>
              </a:rPr>
              <a:t>מה נח בנה?</a:t>
            </a:r>
            <a:endParaRPr lang="he-IL" sz="3200" dirty="0">
              <a:cs typeface="+mn-cs"/>
            </a:endParaRPr>
          </a:p>
        </p:txBody>
      </p:sp>
      <p:pic>
        <p:nvPicPr>
          <p:cNvPr id="4" name="Picture 2" descr="פרשת נח- תקציר! – דנה בפרשה">
            <a:hlinkClick r:id="rId8" action="ppaction://hlinksldjump"/>
            <a:extLst>
              <a:ext uri="{FF2B5EF4-FFF2-40B4-BE49-F238E27FC236}">
                <a16:creationId xmlns:a16="http://schemas.microsoft.com/office/drawing/2014/main" id="{45DDE2B1-6C68-BA24-E830-8CDEB7467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93" y="2686760"/>
            <a:ext cx="3598480" cy="297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תמונה 5">
            <a:hlinkClick r:id="rId10" action="ppaction://hlinksldjump"/>
            <a:extLst>
              <a:ext uri="{FF2B5EF4-FFF2-40B4-BE49-F238E27FC236}">
                <a16:creationId xmlns:a16="http://schemas.microsoft.com/office/drawing/2014/main" id="{338F304C-4CA3-B441-A0E1-83958BD767C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8543" t="32521"/>
          <a:stretch>
            <a:fillRect/>
          </a:stretch>
        </p:blipFill>
        <p:spPr>
          <a:xfrm>
            <a:off x="7599870" y="2686760"/>
            <a:ext cx="3879371" cy="3213699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14B40F05-BFC7-EA37-12BE-01FC2CB1B11B}"/>
              </a:ext>
            </a:extLst>
          </p:cNvPr>
          <p:cNvSpPr/>
          <p:nvPr/>
        </p:nvSpPr>
        <p:spPr>
          <a:xfrm>
            <a:off x="8704053" y="2001328"/>
            <a:ext cx="2018581" cy="2932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מלונה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2E097DB4-0C77-76E9-8836-20B9D10B5E01}"/>
              </a:ext>
            </a:extLst>
          </p:cNvPr>
          <p:cNvSpPr/>
          <p:nvPr/>
        </p:nvSpPr>
        <p:spPr>
          <a:xfrm>
            <a:off x="2015706" y="2001328"/>
            <a:ext cx="2018581" cy="2932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תיבה, אוניה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1E14E23E-F8F6-6A19-8280-02FAE91EA72C}"/>
              </a:ext>
            </a:extLst>
          </p:cNvPr>
          <p:cNvSpPr/>
          <p:nvPr/>
        </p:nvSpPr>
        <p:spPr>
          <a:xfrm>
            <a:off x="7910423" y="2518913"/>
            <a:ext cx="414068" cy="26741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7D555F6-7E5F-0E0C-1B31-10C47E8BD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0853" y="621506"/>
            <a:ext cx="406400" cy="406400"/>
          </a:xfrm>
          <a:prstGeom prst="rect">
            <a:avLst/>
          </a:prstGeom>
        </p:spPr>
      </p:pic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CDF400A-EE9C-ADDC-81BE-E9C5EE3B8F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44822" y="1937165"/>
            <a:ext cx="406400" cy="406400"/>
          </a:xfrm>
          <a:prstGeom prst="rect">
            <a:avLst/>
          </a:prstGeom>
        </p:spPr>
      </p:pic>
      <p:pic>
        <p:nvPicPr>
          <p:cNvPr id="1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7472732-27D6-3382-6FED-01D22B8FC6E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19434" y="19447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2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DD53A6-D44B-EE34-2BB7-A6597EB34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נכון, נח בנה תיבה</a:t>
            </a:r>
          </a:p>
        </p:txBody>
      </p:sp>
      <p:pic>
        <p:nvPicPr>
          <p:cNvPr id="4" name="Picture 2" descr="פרשת נח- תקציר! – דנה בפרשה">
            <a:hlinkClick r:id="rId4" action="ppaction://hlinksldjump"/>
            <a:extLst>
              <a:ext uri="{FF2B5EF4-FFF2-40B4-BE49-F238E27FC236}">
                <a16:creationId xmlns:a16="http://schemas.microsoft.com/office/drawing/2014/main" id="{54DE11CB-195B-4BF6-7EF8-EC170AF50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681" y="2494395"/>
            <a:ext cx="3598480" cy="297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2636496-670C-CDC4-4EED-E9D63498D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16861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1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A4614-5309-1140-0374-030A84EE3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AEA11DD-6286-72F5-D2D8-57351EBBA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נח לא בנה מלונה</a:t>
            </a:r>
          </a:p>
        </p:txBody>
      </p:sp>
      <p:pic>
        <p:nvPicPr>
          <p:cNvPr id="3" name="תמונה 2">
            <a:hlinkClick r:id="rId4" action="ppaction://hlinksldjump"/>
            <a:extLst>
              <a:ext uri="{FF2B5EF4-FFF2-40B4-BE49-F238E27FC236}">
                <a16:creationId xmlns:a16="http://schemas.microsoft.com/office/drawing/2014/main" id="{948E078E-D7DC-879F-BEC1-DE61B2C92D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43" t="32521"/>
          <a:stretch>
            <a:fillRect/>
          </a:stretch>
        </p:blipFill>
        <p:spPr>
          <a:xfrm>
            <a:off x="4822164" y="2600496"/>
            <a:ext cx="3879371" cy="3213699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FE334B29-7A48-87B5-7135-4AB126818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856" y="1375554"/>
            <a:ext cx="4762500" cy="4762500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E40EC18A-E55F-AA39-4A2D-BF640B7B299A}"/>
              </a:ext>
            </a:extLst>
          </p:cNvPr>
          <p:cNvSpPr/>
          <p:nvPr/>
        </p:nvSpPr>
        <p:spPr>
          <a:xfrm>
            <a:off x="5311356" y="2501660"/>
            <a:ext cx="192297" cy="19945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E59F0F2-0B5B-9E1B-7F35-B27DE3632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9363" y="18929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5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82F30-73D6-535A-8210-019A918FE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2BD0381-796F-AD59-A9BD-9EE7BF72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ea typeface="Calibri Light"/>
                <a:cs typeface="+mn-cs"/>
              </a:rPr>
              <a:t>כמה בנים יש לנח?</a:t>
            </a:r>
            <a:endParaRPr lang="he-IL" sz="3200" dirty="0">
              <a:cs typeface="+mn-cs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AF10B419-9C9F-F4F5-1606-C311B02085E5}"/>
              </a:ext>
            </a:extLst>
          </p:cNvPr>
          <p:cNvSpPr/>
          <p:nvPr/>
        </p:nvSpPr>
        <p:spPr>
          <a:xfrm>
            <a:off x="8704053" y="2001328"/>
            <a:ext cx="2018581" cy="2932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שלושה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2C9E5153-1FA6-3FFF-56D9-8E8C939430CF}"/>
              </a:ext>
            </a:extLst>
          </p:cNvPr>
          <p:cNvSpPr/>
          <p:nvPr/>
        </p:nvSpPr>
        <p:spPr>
          <a:xfrm>
            <a:off x="2015706" y="2001328"/>
            <a:ext cx="2018581" cy="2932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שישה</a:t>
            </a:r>
          </a:p>
        </p:txBody>
      </p:sp>
      <p:pic>
        <p:nvPicPr>
          <p:cNvPr id="5" name="תמונה 4">
            <a:hlinkClick r:id="rId8" action="ppaction://hlinksldjump"/>
            <a:extLst>
              <a:ext uri="{FF2B5EF4-FFF2-40B4-BE49-F238E27FC236}">
                <a16:creationId xmlns:a16="http://schemas.microsoft.com/office/drawing/2014/main" id="{A246553B-2B6D-E851-0AD9-9E672FC44D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3118" y="2459966"/>
            <a:ext cx="3186382" cy="3186382"/>
          </a:xfrm>
          <a:prstGeom prst="rect">
            <a:avLst/>
          </a:prstGeom>
        </p:spPr>
      </p:pic>
      <p:pic>
        <p:nvPicPr>
          <p:cNvPr id="11" name="תמונה 10">
            <a:hlinkClick r:id="rId10" action="ppaction://hlinksldjump"/>
            <a:extLst>
              <a:ext uri="{FF2B5EF4-FFF2-40B4-BE49-F238E27FC236}">
                <a16:creationId xmlns:a16="http://schemas.microsoft.com/office/drawing/2014/main" id="{09124659-784B-C3B9-BF01-694AE26FFB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8365" y="2459966"/>
            <a:ext cx="3186382" cy="3186382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2AFABB2-CE57-2AF0-BC05-EA6396DE2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35004" y="913920"/>
            <a:ext cx="406400" cy="406400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6CA8225-7448-0638-D307-24C26EFFB9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30294" y="2023374"/>
            <a:ext cx="406400" cy="406400"/>
          </a:xfrm>
          <a:prstGeom prst="rect">
            <a:avLst/>
          </a:prstGeom>
        </p:spPr>
      </p:pic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8E495CBB-0FB8-2F15-1385-41DFDB03627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31087" y="19447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3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FAFB2-126E-B9C1-92DB-0DB58FF6F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613B99E-8FAE-09D1-B5DB-FB9860CB4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נכון, לנח יש שלושה בנים</a:t>
            </a:r>
          </a:p>
        </p:txBody>
      </p:sp>
      <p:pic>
        <p:nvPicPr>
          <p:cNvPr id="3" name="תמונה 2">
            <a:hlinkClick r:id="rId4" action="ppaction://hlinksldjump"/>
            <a:extLst>
              <a:ext uri="{FF2B5EF4-FFF2-40B4-BE49-F238E27FC236}">
                <a16:creationId xmlns:a16="http://schemas.microsoft.com/office/drawing/2014/main" id="{E4F0719B-5380-E3B7-B050-CC0C0D653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627" y="2252933"/>
            <a:ext cx="3186382" cy="3186382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08320018-53AE-9CD9-54DF-DE44FDD7C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2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437290" y="296370"/>
            <a:ext cx="10515600" cy="632974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כל האנשים היו רעים.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רק נוח היה איש טוב.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אלוהים אמר לנוח: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"עוד מעט יהיה מבול (גשם חזק)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"המבול יפגע בכל האנשים הרעים"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 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581" y="115942"/>
            <a:ext cx="6626116" cy="6626116"/>
          </a:xfrm>
          <a:prstGeom prst="rect">
            <a:avLst/>
          </a:prstGeom>
        </p:spPr>
      </p:pic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8CE2C1F-F798-CC45-572D-A4723F653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2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9985D-40BF-9899-CFC6-EB8927401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0BB5459-1B7F-8D0F-4242-540257D4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לנח אין שישה בנים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98AD186C-103D-9CBE-ABBD-F9320683F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56" y="1375554"/>
            <a:ext cx="4762500" cy="4762500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82F613A1-E5A6-278C-6E75-281A6557C9B9}"/>
              </a:ext>
            </a:extLst>
          </p:cNvPr>
          <p:cNvSpPr/>
          <p:nvPr/>
        </p:nvSpPr>
        <p:spPr>
          <a:xfrm>
            <a:off x="5311356" y="2501660"/>
            <a:ext cx="192297" cy="19945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hlinkClick r:id="rId5" action="ppaction://hlinksldjump"/>
            <a:extLst>
              <a:ext uri="{FF2B5EF4-FFF2-40B4-BE49-F238E27FC236}">
                <a16:creationId xmlns:a16="http://schemas.microsoft.com/office/drawing/2014/main" id="{6EE9DEAE-600F-2FAA-29B3-58EBEFF86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1356" y="2163613"/>
            <a:ext cx="3186382" cy="3186382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E2C2C3F-B0ED-D137-E96A-F0B942024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0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06FE2-5F6E-73D8-D708-D13D89481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9571659-6D78-026C-8CCC-28B04BAFD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ea typeface="Calibri Light"/>
                <a:cs typeface="+mn-cs"/>
              </a:rPr>
              <a:t>איזו חיה נח שלח מהתיבה?</a:t>
            </a:r>
            <a:endParaRPr lang="he-IL" sz="3200" dirty="0">
              <a:cs typeface="+mn-cs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8A49C689-7224-9899-1D6C-40E2D714C819}"/>
              </a:ext>
            </a:extLst>
          </p:cNvPr>
          <p:cNvSpPr/>
          <p:nvPr/>
        </p:nvSpPr>
        <p:spPr>
          <a:xfrm>
            <a:off x="8704053" y="2001328"/>
            <a:ext cx="2018581" cy="2932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פרה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1F24A719-060F-6075-F1C7-66784D92526F}"/>
              </a:ext>
            </a:extLst>
          </p:cNvPr>
          <p:cNvSpPr/>
          <p:nvPr/>
        </p:nvSpPr>
        <p:spPr>
          <a:xfrm>
            <a:off x="2015706" y="2001328"/>
            <a:ext cx="2018581" cy="2932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יונה</a:t>
            </a:r>
          </a:p>
        </p:txBody>
      </p:sp>
      <p:pic>
        <p:nvPicPr>
          <p:cNvPr id="3" name="תמונה 2">
            <a:hlinkClick r:id="rId8" action="ppaction://hlinksldjump"/>
            <a:extLst>
              <a:ext uri="{FF2B5EF4-FFF2-40B4-BE49-F238E27FC236}">
                <a16:creationId xmlns:a16="http://schemas.microsoft.com/office/drawing/2014/main" id="{083A7D3A-9953-4680-E269-16306FAFBD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906" y="2605266"/>
            <a:ext cx="3654836" cy="3654836"/>
          </a:xfrm>
          <a:prstGeom prst="rect">
            <a:avLst/>
          </a:prstGeom>
        </p:spPr>
      </p:pic>
      <p:pic>
        <p:nvPicPr>
          <p:cNvPr id="4" name="תמונה 3">
            <a:hlinkClick r:id="rId10" action="ppaction://hlinksldjump"/>
            <a:extLst>
              <a:ext uri="{FF2B5EF4-FFF2-40B4-BE49-F238E27FC236}">
                <a16:creationId xmlns:a16="http://schemas.microsoft.com/office/drawing/2014/main" id="{F94DC1B4-2D6B-4A0A-6AA5-ABEF3284AA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27268" y="2767622"/>
            <a:ext cx="3172149" cy="3172149"/>
          </a:xfrm>
          <a:prstGeom prst="rect">
            <a:avLst/>
          </a:prstGeom>
        </p:spPr>
      </p:pic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F579382-0A86-FB26-37F9-8E396CC0D3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89283" y="491227"/>
            <a:ext cx="406400" cy="406400"/>
          </a:xfrm>
          <a:prstGeom prst="rect">
            <a:avLst/>
          </a:prstGeom>
        </p:spPr>
      </p:pic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0603879C-7AF2-871B-5569-8607085EC9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95788" y="2001328"/>
            <a:ext cx="406400" cy="406400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C2AE2A4-450B-CC23-02F7-64F6C156E1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31412" y="20435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FDDD0-1A6D-B4DA-EF94-A91204AFC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DEBB43F-2110-A811-7576-9AB7E6D1D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נכון, נח שלח יונה</a:t>
            </a:r>
          </a:p>
        </p:txBody>
      </p:sp>
      <p:pic>
        <p:nvPicPr>
          <p:cNvPr id="4" name="תמונה 3">
            <a:hlinkClick r:id="rId4" action="ppaction://hlinksldjump"/>
            <a:extLst>
              <a:ext uri="{FF2B5EF4-FFF2-40B4-BE49-F238E27FC236}">
                <a16:creationId xmlns:a16="http://schemas.microsoft.com/office/drawing/2014/main" id="{0CB800D6-E338-3655-155B-FD78BB5CB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2378" y="1811635"/>
            <a:ext cx="3654836" cy="3654836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0EEBF29-F431-D0D7-A975-41CBA8C30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1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DC410-FEA6-0DF2-08C1-C4A5A52E0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88FAECF-A4A5-EF85-28FA-6C76D338E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נח לא שלח פרה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F96F5447-EE81-000E-0843-AD41D33AD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56" y="1375554"/>
            <a:ext cx="4762500" cy="4762500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B74EA4F2-578E-D183-20A4-79F53CB333E1}"/>
              </a:ext>
            </a:extLst>
          </p:cNvPr>
          <p:cNvSpPr/>
          <p:nvPr/>
        </p:nvSpPr>
        <p:spPr>
          <a:xfrm>
            <a:off x="5311356" y="2501660"/>
            <a:ext cx="192297" cy="19945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hlinkClick r:id="rId5" action="ppaction://hlinksldjump"/>
            <a:extLst>
              <a:ext uri="{FF2B5EF4-FFF2-40B4-BE49-F238E27FC236}">
                <a16:creationId xmlns:a16="http://schemas.microsoft.com/office/drawing/2014/main" id="{C155FD60-4B8B-25C6-5809-C1D86EA78F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2422" y="2328296"/>
            <a:ext cx="3172149" cy="3172149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C342B8B-B625-1EE1-F33F-61C1105C4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05296" y="6215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1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CCC92-1257-3403-CB97-5358498C5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1D27A7B-7389-E203-3CDD-D974EF778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ea typeface="Calibri Light"/>
                <a:cs typeface="+mn-cs"/>
              </a:rPr>
              <a:t>איזו חיה אוכלת בשר?</a:t>
            </a:r>
            <a:endParaRPr lang="he-IL" sz="3200" dirty="0">
              <a:cs typeface="+mn-cs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7FCC51B7-4A43-28EF-A25A-C348CACE5F73}"/>
              </a:ext>
            </a:extLst>
          </p:cNvPr>
          <p:cNvSpPr/>
          <p:nvPr/>
        </p:nvSpPr>
        <p:spPr>
          <a:xfrm>
            <a:off x="8704053" y="2001328"/>
            <a:ext cx="2018581" cy="2932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אריה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09269582-DEDA-F5AA-ECAE-41074AF214DE}"/>
              </a:ext>
            </a:extLst>
          </p:cNvPr>
          <p:cNvSpPr/>
          <p:nvPr/>
        </p:nvSpPr>
        <p:spPr>
          <a:xfrm>
            <a:off x="2015706" y="2001328"/>
            <a:ext cx="2018581" cy="2932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דוב</a:t>
            </a:r>
          </a:p>
        </p:txBody>
      </p:sp>
      <p:pic>
        <p:nvPicPr>
          <p:cNvPr id="4" name="תמונה 3">
            <a:hlinkClick r:id="rId8" action="ppaction://hlinksldjump"/>
            <a:extLst>
              <a:ext uri="{FF2B5EF4-FFF2-40B4-BE49-F238E27FC236}">
                <a16:creationId xmlns:a16="http://schemas.microsoft.com/office/drawing/2014/main" id="{5DF964ED-25FD-C6D6-1BA0-DC0F12FBE5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9700" y="2605266"/>
            <a:ext cx="2595560" cy="2595560"/>
          </a:xfrm>
          <a:prstGeom prst="rect">
            <a:avLst/>
          </a:prstGeom>
        </p:spPr>
      </p:pic>
      <p:pic>
        <p:nvPicPr>
          <p:cNvPr id="5" name="תמונה 4">
            <a:hlinkClick r:id="rId10" action="ppaction://hlinksldjump"/>
            <a:extLst>
              <a:ext uri="{FF2B5EF4-FFF2-40B4-BE49-F238E27FC236}">
                <a16:creationId xmlns:a16="http://schemas.microsoft.com/office/drawing/2014/main" id="{10C1C077-B7ED-51F0-C1A5-6BB3A13906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7550" y="2760453"/>
            <a:ext cx="2375084" cy="2375084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07F750B-3D5D-75A2-B9BB-9A879B652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39781" y="1439608"/>
            <a:ext cx="406400" cy="406400"/>
          </a:xfrm>
          <a:prstGeom prst="rect">
            <a:avLst/>
          </a:prstGeom>
        </p:spPr>
      </p:pic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5294D70-3B7C-38EF-596E-57B3A6C19E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95789" y="1931837"/>
            <a:ext cx="406400" cy="406400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1E72D4D-E6F1-07DF-75F7-47F52F67D90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70865" y="19318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5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79EEB-B497-481D-5276-ACD0DDF00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97B6B30-9D47-F626-5DEB-C52510DB8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נכון, האריה אוכל בשר</a:t>
            </a:r>
          </a:p>
        </p:txBody>
      </p:sp>
      <p:pic>
        <p:nvPicPr>
          <p:cNvPr id="3" name="תמונה 2">
            <a:hlinkClick r:id="rId4" action="ppaction://hlinksldjump"/>
            <a:extLst>
              <a:ext uri="{FF2B5EF4-FFF2-40B4-BE49-F238E27FC236}">
                <a16:creationId xmlns:a16="http://schemas.microsoft.com/office/drawing/2014/main" id="{7F9D1143-1549-2BE1-80A1-59F993C58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838" y="2211182"/>
            <a:ext cx="3485072" cy="3485072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700651B-4E95-C24F-324E-90E58FF69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3849" y="7553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4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5CE43-0C5D-3FB6-7F48-4F5167DB9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63F8C64-E993-55A1-F927-F9B2D1936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הדב לא אוכל בשר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4FDA8F99-50BD-5871-73E6-2AB3C3C7E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56" y="1375554"/>
            <a:ext cx="4762500" cy="4762500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BFC1C78F-7D36-57E4-9DAE-3CACF2F76B18}"/>
              </a:ext>
            </a:extLst>
          </p:cNvPr>
          <p:cNvSpPr/>
          <p:nvPr/>
        </p:nvSpPr>
        <p:spPr>
          <a:xfrm>
            <a:off x="5311356" y="2501660"/>
            <a:ext cx="192297" cy="19945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hlinkClick r:id="rId5" action="ppaction://hlinksldjump"/>
            <a:extLst>
              <a:ext uri="{FF2B5EF4-FFF2-40B4-BE49-F238E27FC236}">
                <a16:creationId xmlns:a16="http://schemas.microsoft.com/office/drawing/2014/main" id="{E3063CAB-F70C-018E-D243-8891F526B3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937" y="2125998"/>
            <a:ext cx="3523402" cy="3523402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FA00532-7279-771B-FC98-E8B27C90B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80646" y="120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3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12DAB-45DF-61A0-1C80-49E1F505E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E20DF76-BBCE-1C54-236D-86C7E31F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ea typeface="Calibri Light"/>
                <a:cs typeface="+mn-cs"/>
              </a:rPr>
              <a:t>מה ראו בשמיים?</a:t>
            </a:r>
            <a:endParaRPr lang="he-IL" sz="3200" dirty="0">
              <a:cs typeface="+mn-cs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CDD09CDC-AFE4-36F6-6E5E-739F06445E89}"/>
              </a:ext>
            </a:extLst>
          </p:cNvPr>
          <p:cNvSpPr/>
          <p:nvPr/>
        </p:nvSpPr>
        <p:spPr>
          <a:xfrm>
            <a:off x="8704053" y="2001328"/>
            <a:ext cx="2018581" cy="2932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קשת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AB31EE0B-D7CE-9922-C71A-51901136FA49}"/>
              </a:ext>
            </a:extLst>
          </p:cNvPr>
          <p:cNvSpPr/>
          <p:nvPr/>
        </p:nvSpPr>
        <p:spPr>
          <a:xfrm>
            <a:off x="2015706" y="2001328"/>
            <a:ext cx="2018581" cy="2932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כוכב</a:t>
            </a:r>
          </a:p>
        </p:txBody>
      </p:sp>
      <p:pic>
        <p:nvPicPr>
          <p:cNvPr id="3" name="תמונה 2">
            <a:hlinkClick r:id="rId8" action="ppaction://hlinksldjump"/>
            <a:extLst>
              <a:ext uri="{FF2B5EF4-FFF2-40B4-BE49-F238E27FC236}">
                <a16:creationId xmlns:a16="http://schemas.microsoft.com/office/drawing/2014/main" id="{42409557-F74B-F9A3-E429-29F025F4CE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0422" y="3183730"/>
            <a:ext cx="3372928" cy="3372928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2092025-14D4-4F23-5AB7-8475B0B2D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04022" y="758646"/>
            <a:ext cx="406400" cy="406400"/>
          </a:xfrm>
          <a:prstGeom prst="rect">
            <a:avLst/>
          </a:prstGeom>
        </p:spPr>
      </p:pic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203155E-CD55-EC88-0D7F-DA41B79B92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47547" y="1944777"/>
            <a:ext cx="406400" cy="406400"/>
          </a:xfrm>
          <a:prstGeom prst="rect">
            <a:avLst/>
          </a:prstGeom>
        </p:spPr>
      </p:pic>
      <p:pic>
        <p:nvPicPr>
          <p:cNvPr id="10" name="תמונה 9">
            <a:hlinkClick r:id="rId11" action="ppaction://hlinksldjump"/>
            <a:extLst>
              <a:ext uri="{FF2B5EF4-FFF2-40B4-BE49-F238E27FC236}">
                <a16:creationId xmlns:a16="http://schemas.microsoft.com/office/drawing/2014/main" id="{1BF8187E-6A8A-CD7C-62EE-C63F59E435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96169" y="3058992"/>
            <a:ext cx="2851390" cy="2851390"/>
          </a:xfrm>
          <a:prstGeom prst="rect">
            <a:avLst/>
          </a:prstGeom>
        </p:spPr>
      </p:pic>
      <p:pic>
        <p:nvPicPr>
          <p:cNvPr id="1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BA392CD-4EBB-BB5B-3D25-325F1A4D6E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96906" y="19447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3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41B4B-2E6F-D2C8-D637-EC6CB46C8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EE583F1-6049-092E-FA4C-FBEDEE651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נכון, בשמיים </a:t>
            </a:r>
            <a:r>
              <a:rPr lang="he-IL" sz="3200" dirty="0" err="1">
                <a:cs typeface="+mn-cs"/>
              </a:rPr>
              <a:t>היתה</a:t>
            </a:r>
            <a:r>
              <a:rPr lang="he-IL" sz="3200" dirty="0">
                <a:cs typeface="+mn-cs"/>
              </a:rPr>
              <a:t> קשת</a:t>
            </a:r>
          </a:p>
        </p:txBody>
      </p:sp>
      <p:pic>
        <p:nvPicPr>
          <p:cNvPr id="4" name="תמונה 3">
            <a:hlinkClick r:id="rId4" action="ppaction://hlinksldjump"/>
            <a:extLst>
              <a:ext uri="{FF2B5EF4-FFF2-40B4-BE49-F238E27FC236}">
                <a16:creationId xmlns:a16="http://schemas.microsoft.com/office/drawing/2014/main" id="{925E480C-EAA3-2935-B6D9-68BD767DB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5683" y="2536748"/>
            <a:ext cx="3372928" cy="3372928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0E53A7A-303B-EEB9-2E4D-6049DDB44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9396" y="9181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4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12477-91A1-888F-B4D0-6E8FAB564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6CF248E-8717-ED20-DA8E-D4017BF2A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לא היה כוכב בשמיים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F4C1EDCB-5052-6B63-D2E8-D6FD8456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56" y="1375554"/>
            <a:ext cx="4762500" cy="4762500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FA59F076-D31E-9CE7-B421-2E1097E5AFC9}"/>
              </a:ext>
            </a:extLst>
          </p:cNvPr>
          <p:cNvSpPr/>
          <p:nvPr/>
        </p:nvSpPr>
        <p:spPr>
          <a:xfrm>
            <a:off x="5311356" y="2501660"/>
            <a:ext cx="192297" cy="19945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hlinkClick r:id="rId5" action="ppaction://hlinksldjump"/>
            <a:extLst>
              <a:ext uri="{FF2B5EF4-FFF2-40B4-BE49-F238E27FC236}">
                <a16:creationId xmlns:a16="http://schemas.microsoft.com/office/drawing/2014/main" id="{803EF2E2-FB03-E746-E11C-54B82C92A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629" y="2488676"/>
            <a:ext cx="2851390" cy="2851390"/>
          </a:xfrm>
          <a:prstGeom prst="rect">
            <a:avLst/>
          </a:prstGeom>
        </p:spPr>
      </p:pic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C585D59-4D17-AE82-1E43-E06C3B9CA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11977" y="9691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2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11620" y="816631"/>
            <a:ext cx="10515600" cy="575759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נוח היה איש טוב.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אלוהים אהב את נוח.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אלוהים לא רצה שנוח יפגע מהמבול.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אלוהים אמר לנוח: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"תבנה תיבה (</a:t>
            </a:r>
            <a:r>
              <a:rPr lang="he-IL" sz="3200" dirty="0" err="1"/>
              <a:t>אוניה</a:t>
            </a:r>
            <a:r>
              <a:rPr lang="he-IL" sz="3200" dirty="0"/>
              <a:t>) גדולה מאוד.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אתה והמשפחה תכנסו לתיבה.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תכניס קצת חיות לתיבה.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מי שבתיבה לא יפגע מהגשם"</a:t>
            </a:r>
          </a:p>
        </p:txBody>
      </p:sp>
      <p:pic>
        <p:nvPicPr>
          <p:cNvPr id="4" name="Picture 2" descr="פרשת נח- תקציר! – דנה בפרשה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006" y="2054375"/>
            <a:ext cx="3970283" cy="328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A0FFDC0-1B69-F69B-DB45-0B27508CE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0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98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C6586BD-5342-8FED-2849-FC330ED5A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להתראות בסיפור הבא!</a:t>
            </a:r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59A0C32-B2E2-F372-E055-698FC1112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1768" y="365125"/>
            <a:ext cx="304800" cy="3048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C4336CA-1C5D-7267-6FC4-3C8C57144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326" y="1690688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B652CE1-4DAC-A2D2-8BF8-EF2A9E0C1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6000" b="1" dirty="0">
                <a:cs typeface="+mn-cs"/>
              </a:rPr>
              <a:t>למורה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426B397-3184-6302-53A1-C0ECF374D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907286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97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E7AE9F7-FE61-CAD4-B1F9-EE8ECB5A3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601" y="5258373"/>
            <a:ext cx="5035297" cy="1325563"/>
          </a:xfrm>
        </p:spPr>
        <p:txBody>
          <a:bodyPr>
            <a:normAutofit/>
          </a:bodyPr>
          <a:lstStyle/>
          <a:p>
            <a:pPr algn="ctr"/>
            <a:r>
              <a:rPr lang="he-IL" sz="6000" b="1" dirty="0">
                <a:cs typeface="+mn-cs"/>
              </a:rPr>
              <a:t>פעילות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8E27118-B6DA-7C8F-9EEE-C76582239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3152"/>
            <a:ext cx="6096000" cy="67848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sz="2000" b="1" dirty="0"/>
              <a:t>ידע כללי וחשיבה:</a:t>
            </a:r>
          </a:p>
          <a:p>
            <a:r>
              <a:rPr lang="he-IL" sz="2000" dirty="0"/>
              <a:t>מה עשו האנשים הרעים ומה עשה נח הטוב? (מיון פעולות)</a:t>
            </a:r>
          </a:p>
          <a:p>
            <a:r>
              <a:rPr lang="he-IL" sz="2000" dirty="0"/>
              <a:t>מה אתם הייתם לוקחים לתיבה?</a:t>
            </a:r>
          </a:p>
          <a:p>
            <a:r>
              <a:rPr lang="he-IL" sz="2000" dirty="0"/>
              <a:t>מה </a:t>
            </a:r>
            <a:r>
              <a:rPr lang="he-IL" sz="2000"/>
              <a:t>מסמלת בימינו </a:t>
            </a:r>
            <a:r>
              <a:rPr lang="he-IL" sz="2000" dirty="0"/>
              <a:t>יונה עם ענף של זית?</a:t>
            </a:r>
          </a:p>
          <a:p>
            <a:r>
              <a:rPr lang="he-IL" sz="2000" dirty="0"/>
              <a:t>אלוהים נתן עונש מבול. אילו עונשים אתם מכירים?</a:t>
            </a:r>
          </a:p>
          <a:p>
            <a:r>
              <a:rPr lang="he-IL" sz="2000" dirty="0"/>
              <a:t>אייך ומתי נוצרת קשת? ואייך נוצר הגשם?</a:t>
            </a:r>
          </a:p>
          <a:p>
            <a:endParaRPr lang="he-IL" sz="2000" dirty="0"/>
          </a:p>
          <a:p>
            <a:pPr marL="0" indent="0">
              <a:buNone/>
            </a:pPr>
            <a:r>
              <a:rPr lang="he-IL" sz="2000" b="1" dirty="0"/>
              <a:t>יצירה</a:t>
            </a:r>
            <a:r>
              <a:rPr lang="he-IL" sz="2000" dirty="0"/>
              <a:t>:</a:t>
            </a:r>
          </a:p>
          <a:p>
            <a:r>
              <a:rPr lang="he-IL" sz="2000" dirty="0"/>
              <a:t>הכנת תיבת נח מחומרים ממוחזרים, דמויות מפלסטלינה</a:t>
            </a:r>
          </a:p>
          <a:p>
            <a:r>
              <a:rPr lang="he-IL" sz="2000" dirty="0"/>
              <a:t>הכנת יונה ועלה זית מנייר</a:t>
            </a:r>
          </a:p>
          <a:p>
            <a:r>
              <a:rPr lang="he-IL" sz="2000" dirty="0"/>
              <a:t>המחזת הסיפור בהצגה עם התלמידים</a:t>
            </a:r>
          </a:p>
          <a:p>
            <a:r>
              <a:rPr lang="he-IL" sz="2000" dirty="0"/>
              <a:t>הכנת צלליות והמחזת הסיפור</a:t>
            </a: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C27FDFE5-DBCD-9729-33BF-A0441091B52B}"/>
              </a:ext>
            </a:extLst>
          </p:cNvPr>
          <p:cNvSpPr txBox="1">
            <a:spLocks/>
          </p:cNvSpPr>
          <p:nvPr/>
        </p:nvSpPr>
        <p:spPr>
          <a:xfrm>
            <a:off x="131064" y="189782"/>
            <a:ext cx="5717645" cy="655849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e-IL" sz="2000" b="1" dirty="0"/>
              <a:t>תנועה:</a:t>
            </a:r>
          </a:p>
          <a:p>
            <a:r>
              <a:rPr lang="he-IL" sz="2000" dirty="0"/>
              <a:t>טיול לגן החיות, לנמל לראות אוניות</a:t>
            </a:r>
          </a:p>
          <a:p>
            <a:pPr marL="0" indent="0">
              <a:buNone/>
            </a:pPr>
            <a:r>
              <a:rPr lang="he-IL" sz="2000" b="1" dirty="0"/>
              <a:t>שפה</a:t>
            </a:r>
            <a:r>
              <a:rPr lang="he-IL" sz="2000" dirty="0"/>
              <a:t>:</a:t>
            </a:r>
          </a:p>
          <a:p>
            <a:r>
              <a:rPr lang="he-IL" sz="2000" dirty="0"/>
              <a:t>קולות של חיות, מאכלים של חיות, בתים של חיות</a:t>
            </a:r>
          </a:p>
          <a:p>
            <a:r>
              <a:rPr lang="he-IL" sz="2000" dirty="0"/>
              <a:t>קטגוריות של חיות (בית, בר</a:t>
            </a:r>
            <a:r>
              <a:rPr lang="en-US" sz="2000" dirty="0"/>
              <a:t>;</a:t>
            </a:r>
            <a:r>
              <a:rPr lang="he-IL" sz="2000" dirty="0"/>
              <a:t> יונקים, עופות, זוחלים...)</a:t>
            </a:r>
          </a:p>
          <a:p>
            <a:r>
              <a:rPr lang="he-IL" sz="2000" dirty="0"/>
              <a:t>סוגים של חיות (דב לבן, דב גריזלי, דב פנדה...)</a:t>
            </a:r>
          </a:p>
          <a:p>
            <a:r>
              <a:rPr lang="he-IL" sz="2000" dirty="0"/>
              <a:t>פעלים ותארים בזכר ובנקבה</a:t>
            </a:r>
          </a:p>
          <a:p>
            <a:r>
              <a:rPr lang="he-IL" sz="2000" dirty="0"/>
              <a:t>חיות: שמות בזכר ונקבה (התאמת זוגות)</a:t>
            </a:r>
          </a:p>
          <a:p>
            <a:pPr marL="0" indent="0">
              <a:buNone/>
            </a:pPr>
            <a:r>
              <a:rPr lang="he-IL" sz="2000" b="1" dirty="0"/>
              <a:t>חשבון:</a:t>
            </a:r>
          </a:p>
          <a:p>
            <a:r>
              <a:rPr lang="he-IL" sz="2000" dirty="0"/>
              <a:t>יחיד, זוג, ספירה בקפיצות של שתיים</a:t>
            </a:r>
          </a:p>
          <a:p>
            <a:pPr marL="0" indent="0">
              <a:buNone/>
            </a:pPr>
            <a:r>
              <a:rPr lang="he-IL" sz="2000" b="1" dirty="0"/>
              <a:t>מוסיקה</a:t>
            </a:r>
            <a:r>
              <a:rPr lang="he-IL" sz="2000" dirty="0"/>
              <a:t>:</a:t>
            </a:r>
          </a:p>
          <a:p>
            <a:r>
              <a:rPr lang="he-IL" sz="2000" dirty="0"/>
              <a:t>מתי כספי: נח </a:t>
            </a:r>
          </a:p>
          <a:p>
            <a:r>
              <a:rPr lang="he-IL" sz="2000" dirty="0"/>
              <a:t>סבא טוביה: </a:t>
            </a:r>
            <a:r>
              <a:rPr lang="en-US" sz="2000" dirty="0">
                <a:hlinkClick r:id="rId2"/>
              </a:rPr>
              <a:t>https://www.youtube.com/watch?v=tCqwf9KsKbo</a:t>
            </a:r>
            <a:endParaRPr lang="he-IL" sz="2000" dirty="0"/>
          </a:p>
          <a:p>
            <a:r>
              <a:rPr lang="he-IL" sz="2000" dirty="0"/>
              <a:t>חוה אלברשטיין: פרידה מתיבת נח</a:t>
            </a:r>
          </a:p>
          <a:p>
            <a:pPr marL="0" indent="0">
              <a:buNone/>
            </a:pPr>
            <a:endParaRPr lang="he-IL" sz="2000" dirty="0"/>
          </a:p>
          <a:p>
            <a:endParaRPr lang="he-IL" sz="2000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47385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8426B5-D27E-7966-7536-EF6357910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6000" b="1">
                <a:cs typeface="+mn-cs"/>
              </a:rPr>
              <a:t>יצא בסדרה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7A31518-CF44-A5D2-DA8C-1DD198FBF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1" anchor="t">
            <a:normAutofit/>
          </a:bodyPr>
          <a:lstStyle/>
          <a:p>
            <a:r>
              <a:rPr lang="he-IL" dirty="0"/>
              <a:t>אדם </a:t>
            </a:r>
            <a:r>
              <a:rPr lang="he-IL" dirty="0" err="1"/>
              <a:t>וחוה</a:t>
            </a:r>
            <a:endParaRPr lang="he-IL" dirty="0"/>
          </a:p>
          <a:p>
            <a:r>
              <a:rPr lang="he-IL" dirty="0"/>
              <a:t>בריאת העולם</a:t>
            </a:r>
          </a:p>
          <a:p>
            <a:r>
              <a:rPr lang="he-IL" dirty="0"/>
              <a:t>יציאת מצרים</a:t>
            </a:r>
          </a:p>
          <a:p>
            <a:r>
              <a:rPr lang="he-IL"/>
              <a:t>עשרת </a:t>
            </a:r>
            <a:r>
              <a:rPr lang="he-IL" dirty="0"/>
              <a:t>הדיברות</a:t>
            </a:r>
          </a:p>
          <a:p>
            <a:r>
              <a:rPr lang="he-IL" dirty="0"/>
              <a:t>קין והבל</a:t>
            </a:r>
          </a:p>
          <a:p>
            <a:r>
              <a:rPr lang="he-IL">
                <a:cs typeface="Arial"/>
              </a:rPr>
              <a:t>שמשון החזק</a:t>
            </a:r>
          </a:p>
          <a:p>
            <a:r>
              <a:rPr lang="he-IL" dirty="0"/>
              <a:t>תיבת נח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381125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374227" y="0"/>
            <a:ext cx="10515600" cy="68580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לנוח היו שלושה בנים: שם, חם ויפת.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נוח והבנים שתלו עצים.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אנשים שאלו את נוח: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"למה אתה שותל עצים?"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אמר נוח: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"עוד מעט ירד מבול (גשם חזק)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אני בונה תיבה (</a:t>
            </a:r>
            <a:r>
              <a:rPr lang="he-IL" sz="3200" dirty="0" err="1"/>
              <a:t>אוניה</a:t>
            </a:r>
            <a:r>
              <a:rPr lang="he-IL" sz="3200" dirty="0"/>
              <a:t>) מעצים.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אני אשב בתיבה והגשם לא יפגע בי"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אנשים אמרו לנוח: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"מה פתאום, לא יהיה שום מבול אתה סתם שותל".</a:t>
            </a:r>
          </a:p>
          <a:p>
            <a:pPr marL="0" indent="0">
              <a:lnSpc>
                <a:spcPct val="100000"/>
              </a:lnSpc>
              <a:buNone/>
            </a:pPr>
            <a:endParaRPr lang="he-IL" sz="3200" dirty="0"/>
          </a:p>
          <a:p>
            <a:pPr marL="0" indent="0">
              <a:lnSpc>
                <a:spcPct val="100000"/>
              </a:lnSpc>
              <a:buNone/>
            </a:pPr>
            <a:endParaRPr lang="he-IL" sz="3200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33" y="2095500"/>
            <a:ext cx="4762500" cy="476250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144" y="704274"/>
            <a:ext cx="2226222" cy="2226222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2460"/>
            <a:ext cx="3056540" cy="3056540"/>
          </a:xfrm>
          <a:prstGeom prst="rect">
            <a:avLst/>
          </a:prstGeom>
        </p:spPr>
      </p:pic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813219E-34C0-A5A3-7C81-612DB3C99B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F7BE8D9-6F2A-66C4-2220-A0D111B66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8823" y="586328"/>
            <a:ext cx="1913540" cy="19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0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פרשת נח- תקציר! – דנה בפרשה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357" y="1843177"/>
            <a:ext cx="28575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2407" y="2834017"/>
            <a:ext cx="820133" cy="820133"/>
          </a:xfrm>
          <a:prstGeom prst="rect">
            <a:avLst/>
          </a:prstGeom>
        </p:spPr>
      </p:pic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484587" y="0"/>
            <a:ext cx="10515600" cy="68580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העצים גדלו וגדלו.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נוח והבנים ניסרו (חתכו) את העצים והתחילו לבנות את התיבה.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התיבה הייתה מאוד גדולה. בתיבה היו שלוש קומות.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מי נכנס לתיבה: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נוח,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האישה של נוח,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שלושה בנים: שם, חם ויפת,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וחיות: אריה ולביאה, פר ופרה, יון ויונה, דוב ודובה.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נוח סגר את התיבה טוב שלא יכנס גשם.  </a:t>
            </a:r>
          </a:p>
          <a:p>
            <a:pPr marL="0" indent="0">
              <a:lnSpc>
                <a:spcPct val="100000"/>
              </a:lnSpc>
              <a:buNone/>
            </a:pPr>
            <a:endParaRPr lang="he-IL" sz="3200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9147" y="2793444"/>
            <a:ext cx="943960" cy="94396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1396" y="3053357"/>
            <a:ext cx="1054648" cy="1054648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4197" y="3296000"/>
            <a:ext cx="1013260" cy="101326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02209" y="3244084"/>
            <a:ext cx="2988222" cy="2988222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2564" y="4614864"/>
            <a:ext cx="1913540" cy="1913540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000" y="3407487"/>
            <a:ext cx="2846333" cy="2846333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C26E42A-3D31-843F-45BF-F8B5BE270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53442" y="19010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9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411014" y="58738"/>
            <a:ext cx="10515600" cy="541074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פתאום נהיה חושך.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עננים שחורים בשמים.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רואים ברקים (אור בשמיים).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שומעים רעמים (רעש בשמיים).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והנה התחיל לרדת גשם,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גשם מאוד חזק.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האנשים הרעים רצו להיכנס לתיבה,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אבל אי אפשר התיבה סגורה. 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61" y="0"/>
            <a:ext cx="4762500" cy="4762500"/>
          </a:xfrm>
          <a:prstGeom prst="rect">
            <a:avLst/>
          </a:prstGeom>
        </p:spPr>
      </p:pic>
      <p:grpSp>
        <p:nvGrpSpPr>
          <p:cNvPr id="10" name="קבוצה 9"/>
          <p:cNvGrpSpPr/>
          <p:nvPr/>
        </p:nvGrpSpPr>
        <p:grpSpPr>
          <a:xfrm>
            <a:off x="3354796" y="3751701"/>
            <a:ext cx="2827940" cy="2827940"/>
            <a:chOff x="4034001" y="3348530"/>
            <a:chExt cx="2827940" cy="2827940"/>
          </a:xfrm>
        </p:grpSpPr>
        <p:pic>
          <p:nvPicPr>
            <p:cNvPr id="6" name="תמונה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4001" y="3348530"/>
              <a:ext cx="2827940" cy="2827940"/>
            </a:xfrm>
            <a:prstGeom prst="rect">
              <a:avLst/>
            </a:prstGeom>
          </p:spPr>
        </p:pic>
        <p:sp>
          <p:nvSpPr>
            <p:cNvPr id="7" name="מלבן 6"/>
            <p:cNvSpPr/>
            <p:nvPr/>
          </p:nvSpPr>
          <p:spPr>
            <a:xfrm>
              <a:off x="5134961" y="5691353"/>
              <a:ext cx="1533853" cy="394136"/>
            </a:xfrm>
            <a:prstGeom prst="rect">
              <a:avLst/>
            </a:prstGeom>
            <a:solidFill>
              <a:srgbClr val="7081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מלבן 7"/>
            <p:cNvSpPr/>
            <p:nvPr/>
          </p:nvSpPr>
          <p:spPr>
            <a:xfrm>
              <a:off x="5024598" y="5820923"/>
              <a:ext cx="1533853" cy="264565"/>
            </a:xfrm>
            <a:prstGeom prst="rect">
              <a:avLst/>
            </a:prstGeom>
            <a:solidFill>
              <a:srgbClr val="7081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FC210CA-DDEF-6C5F-5EB8-0AF1BF320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901261" y="268014"/>
            <a:ext cx="10515600" cy="63377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הגשם כל כך חזק 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לא רואים בית, לא רואים עץ, לא רואים כלום בחוץ.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יש מים בכל מקום.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בתיבה הכול בסדר.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התיבה שטה על המים. </a:t>
            </a:r>
          </a:p>
          <a:p>
            <a:pPr marL="0" indent="0">
              <a:lnSpc>
                <a:spcPct val="100000"/>
              </a:lnSpc>
              <a:buNone/>
            </a:pPr>
            <a:endParaRPr lang="he-IL" sz="3200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4"/>
          <a:srcRect b="18508"/>
          <a:stretch/>
        </p:blipFill>
        <p:spPr>
          <a:xfrm>
            <a:off x="1475117" y="1613140"/>
            <a:ext cx="5707118" cy="4650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443DE84-B776-FC7C-B937-4EE89DCD4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9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8580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he-IL" dirty="0"/>
              <a:t>בתוך התיבה: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dirty="0"/>
              <a:t>האריה והלביאה שואגים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dirty="0"/>
              <a:t>הדוב </a:t>
            </a:r>
            <a:r>
              <a:rPr lang="he-IL" dirty="0" err="1"/>
              <a:t>והדובה</a:t>
            </a:r>
            <a:r>
              <a:rPr lang="he-IL" dirty="0"/>
              <a:t> נוהמים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dirty="0"/>
              <a:t>הפר והפרה גועים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dirty="0"/>
              <a:t>היון והיונה הומים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dirty="0"/>
              <a:t>נח נתן לחיות אוכל: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dirty="0"/>
              <a:t>האריה והלביאה קיבלו בשר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dirty="0"/>
              <a:t>הדוב </a:t>
            </a:r>
            <a:r>
              <a:rPr lang="he-IL" dirty="0" err="1"/>
              <a:t>והדובה</a:t>
            </a:r>
            <a:r>
              <a:rPr lang="he-IL" dirty="0"/>
              <a:t> קיבלו דבש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dirty="0"/>
              <a:t>הפר והפרה קיבלו תבן (קש)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dirty="0"/>
              <a:t>היון והיונה קבלו זרעים</a:t>
            </a:r>
          </a:p>
          <a:p>
            <a:pPr>
              <a:lnSpc>
                <a:spcPct val="120000"/>
              </a:lnSpc>
            </a:pP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153" y="110358"/>
            <a:ext cx="1900402" cy="1900402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975" y="213492"/>
            <a:ext cx="1805809" cy="1805809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0282" y="1708259"/>
            <a:ext cx="2144111" cy="2144111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1975" y="2175312"/>
            <a:ext cx="1585090" cy="158509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4749" y="3829870"/>
            <a:ext cx="1592316" cy="1592316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2153" y="3419472"/>
            <a:ext cx="2244616" cy="2244616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4325" y="5244331"/>
            <a:ext cx="1882009" cy="1882009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4104" y="5407738"/>
            <a:ext cx="1516773" cy="1516773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2772" y="1053332"/>
            <a:ext cx="942315" cy="942315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685" y="2604803"/>
            <a:ext cx="1104487" cy="1104487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5122" y="3977630"/>
            <a:ext cx="1128299" cy="1128299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439" y="5448709"/>
            <a:ext cx="1269781" cy="1269781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65B1AD8-1087-3272-5D61-F17846B79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1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296589" y="504022"/>
            <a:ext cx="10515600" cy="606930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עבר שבוע, עבר חודש.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הגשם הפסיק לרדת.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נוח אמר ליונה: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"יונה, יונה תעופי ותראי האם נעלמו (נגמרו) המים"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היונה עפה מהתיבה.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היונה חזרה לתיבה.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היונה אמרה לנוח: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3200" dirty="0"/>
              <a:t>"הכול מלא מים אי אפשר לצאת מהתיבה". 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23" y="2474111"/>
            <a:ext cx="4762500" cy="4762500"/>
          </a:xfrm>
          <a:prstGeom prst="rect">
            <a:avLst/>
          </a:prstGeom>
        </p:spPr>
      </p:pic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8F6FEDA-6C1B-A0AD-3952-292D52C4A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5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652a4808-71c5-4b66-a850-6536c4f2702a}" enabled="0" method="" siteId="{652a4808-71c5-4b66-a850-6536c4f270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825</Words>
  <Application>Microsoft Office PowerPoint</Application>
  <PresentationFormat>מסך רחב</PresentationFormat>
  <Paragraphs>151</Paragraphs>
  <Slides>33</Slides>
  <Notes>0</Notes>
  <HiddenSlides>0</HiddenSlides>
  <MMClips>40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ערכת נושא Office</vt:lpstr>
      <vt:lpstr>תיבת נוח (האונייה של נוח) סיפור ופעילות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סוף הסיפור</vt:lpstr>
      <vt:lpstr>פעילות לתלמיד ענה על השאלה</vt:lpstr>
      <vt:lpstr>מה נח בנה?</vt:lpstr>
      <vt:lpstr>נכון, נח בנה תיבה</vt:lpstr>
      <vt:lpstr>נח לא בנה מלונה</vt:lpstr>
      <vt:lpstr>כמה בנים יש לנח?</vt:lpstr>
      <vt:lpstr>נכון, לנח יש שלושה בנים</vt:lpstr>
      <vt:lpstr>לנח אין שישה בנים</vt:lpstr>
      <vt:lpstr>איזו חיה נח שלח מהתיבה?</vt:lpstr>
      <vt:lpstr>נכון, נח שלח יונה</vt:lpstr>
      <vt:lpstr>נח לא שלח פרה</vt:lpstr>
      <vt:lpstr>איזו חיה אוכלת בשר?</vt:lpstr>
      <vt:lpstr>נכון, האריה אוכל בשר</vt:lpstr>
      <vt:lpstr>הדב לא אוכל בשר</vt:lpstr>
      <vt:lpstr>מה ראו בשמיים?</vt:lpstr>
      <vt:lpstr>נכון, בשמיים היתה קשת</vt:lpstr>
      <vt:lpstr>לא היה כוכב בשמיים</vt:lpstr>
      <vt:lpstr>להתראות בסיפור הבא!</vt:lpstr>
      <vt:lpstr>למורה</vt:lpstr>
      <vt:lpstr>פעילות</vt:lpstr>
      <vt:lpstr>יצא בסדרה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תיבת נוח</dc:title>
  <dc:creator>user</dc:creator>
  <cp:lastModifiedBy>Sharon</cp:lastModifiedBy>
  <cp:revision>28</cp:revision>
  <dcterms:created xsi:type="dcterms:W3CDTF">2022-12-11T06:22:34Z</dcterms:created>
  <dcterms:modified xsi:type="dcterms:W3CDTF">2025-06-20T16:26:15Z</dcterms:modified>
</cp:coreProperties>
</file>